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65" r:id="rId5"/>
    <p:sldId id="258" r:id="rId6"/>
    <p:sldId id="267" r:id="rId7"/>
    <p:sldId id="268" r:id="rId8"/>
    <p:sldId id="269" r:id="rId9"/>
    <p:sldId id="270" r:id="rId10"/>
    <p:sldId id="259" r:id="rId11"/>
    <p:sldId id="274" r:id="rId12"/>
    <p:sldId id="275" r:id="rId13"/>
    <p:sldId id="260" r:id="rId14"/>
    <p:sldId id="276" r:id="rId15"/>
    <p:sldId id="261" r:id="rId16"/>
    <p:sldId id="271" r:id="rId17"/>
    <p:sldId id="272" r:id="rId18"/>
    <p:sldId id="273" r:id="rId19"/>
    <p:sldId id="26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6" d="100"/>
          <a:sy n="86" d="100"/>
        </p:scale>
        <p:origin x="24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02D230-9E20-4D5E-990A-01B0CEF73BFC}"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9AC0B3-E638-4EEF-94EF-B09FB856329E}" type="slidenum">
              <a:rPr lang="en-GB" smtClean="0"/>
              <a:t>‹#›</a:t>
            </a:fld>
            <a:endParaRPr lang="en-GB"/>
          </a:p>
        </p:txBody>
      </p:sp>
    </p:spTree>
    <p:extLst>
      <p:ext uri="{BB962C8B-B14F-4D97-AF65-F5344CB8AC3E}">
        <p14:creationId xmlns:p14="http://schemas.microsoft.com/office/powerpoint/2010/main" val="87490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02D230-9E20-4D5E-990A-01B0CEF73BFC}"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9AC0B3-E638-4EEF-94EF-B09FB856329E}" type="slidenum">
              <a:rPr lang="en-GB" smtClean="0"/>
              <a:t>‹#›</a:t>
            </a:fld>
            <a:endParaRPr lang="en-GB"/>
          </a:p>
        </p:txBody>
      </p:sp>
    </p:spTree>
    <p:extLst>
      <p:ext uri="{BB962C8B-B14F-4D97-AF65-F5344CB8AC3E}">
        <p14:creationId xmlns:p14="http://schemas.microsoft.com/office/powerpoint/2010/main" val="1912267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02D230-9E20-4D5E-990A-01B0CEF73BFC}"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9AC0B3-E638-4EEF-94EF-B09FB856329E}"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28384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02D230-9E20-4D5E-990A-01B0CEF73BFC}"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9AC0B3-E638-4EEF-94EF-B09FB856329E}" type="slidenum">
              <a:rPr lang="en-GB" smtClean="0"/>
              <a:t>‹#›</a:t>
            </a:fld>
            <a:endParaRPr lang="en-GB"/>
          </a:p>
        </p:txBody>
      </p:sp>
    </p:spTree>
    <p:extLst>
      <p:ext uri="{BB962C8B-B14F-4D97-AF65-F5344CB8AC3E}">
        <p14:creationId xmlns:p14="http://schemas.microsoft.com/office/powerpoint/2010/main" val="4271976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02D230-9E20-4D5E-990A-01B0CEF73BFC}"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9AC0B3-E638-4EEF-94EF-B09FB856329E}"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87943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02D230-9E20-4D5E-990A-01B0CEF73BFC}"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9AC0B3-E638-4EEF-94EF-B09FB856329E}" type="slidenum">
              <a:rPr lang="en-GB" smtClean="0"/>
              <a:t>‹#›</a:t>
            </a:fld>
            <a:endParaRPr lang="en-GB"/>
          </a:p>
        </p:txBody>
      </p:sp>
    </p:spTree>
    <p:extLst>
      <p:ext uri="{BB962C8B-B14F-4D97-AF65-F5344CB8AC3E}">
        <p14:creationId xmlns:p14="http://schemas.microsoft.com/office/powerpoint/2010/main" val="356871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02D230-9E20-4D5E-990A-01B0CEF73BFC}"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9AC0B3-E638-4EEF-94EF-B09FB856329E}" type="slidenum">
              <a:rPr lang="en-GB" smtClean="0"/>
              <a:t>‹#›</a:t>
            </a:fld>
            <a:endParaRPr lang="en-GB"/>
          </a:p>
        </p:txBody>
      </p:sp>
    </p:spTree>
    <p:extLst>
      <p:ext uri="{BB962C8B-B14F-4D97-AF65-F5344CB8AC3E}">
        <p14:creationId xmlns:p14="http://schemas.microsoft.com/office/powerpoint/2010/main" val="22510584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02D230-9E20-4D5E-990A-01B0CEF73BFC}"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9AC0B3-E638-4EEF-94EF-B09FB856329E}" type="slidenum">
              <a:rPr lang="en-GB" smtClean="0"/>
              <a:t>‹#›</a:t>
            </a:fld>
            <a:endParaRPr lang="en-GB"/>
          </a:p>
        </p:txBody>
      </p:sp>
    </p:spTree>
    <p:extLst>
      <p:ext uri="{BB962C8B-B14F-4D97-AF65-F5344CB8AC3E}">
        <p14:creationId xmlns:p14="http://schemas.microsoft.com/office/powerpoint/2010/main" val="34912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02D230-9E20-4D5E-990A-01B0CEF73BFC}"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9AC0B3-E638-4EEF-94EF-B09FB856329E}" type="slidenum">
              <a:rPr lang="en-GB" smtClean="0"/>
              <a:t>‹#›</a:t>
            </a:fld>
            <a:endParaRPr lang="en-GB"/>
          </a:p>
        </p:txBody>
      </p:sp>
    </p:spTree>
    <p:extLst>
      <p:ext uri="{BB962C8B-B14F-4D97-AF65-F5344CB8AC3E}">
        <p14:creationId xmlns:p14="http://schemas.microsoft.com/office/powerpoint/2010/main" val="1725585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02D230-9E20-4D5E-990A-01B0CEF73BFC}" type="datetimeFigureOut">
              <a:rPr lang="en-GB" smtClean="0"/>
              <a:t>13/01/2021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9AC0B3-E638-4EEF-94EF-B09FB856329E}" type="slidenum">
              <a:rPr lang="en-GB" smtClean="0"/>
              <a:t>‹#›</a:t>
            </a:fld>
            <a:endParaRPr lang="en-GB"/>
          </a:p>
        </p:txBody>
      </p:sp>
    </p:spTree>
    <p:extLst>
      <p:ext uri="{BB962C8B-B14F-4D97-AF65-F5344CB8AC3E}">
        <p14:creationId xmlns:p14="http://schemas.microsoft.com/office/powerpoint/2010/main" val="2947191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02D230-9E20-4D5E-990A-01B0CEF73BFC}" type="datetimeFigureOut">
              <a:rPr lang="en-GB" smtClean="0"/>
              <a:t>13/01/2021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9AC0B3-E638-4EEF-94EF-B09FB856329E}" type="slidenum">
              <a:rPr lang="en-GB" smtClean="0"/>
              <a:t>‹#›</a:t>
            </a:fld>
            <a:endParaRPr lang="en-GB"/>
          </a:p>
        </p:txBody>
      </p:sp>
    </p:spTree>
    <p:extLst>
      <p:ext uri="{BB962C8B-B14F-4D97-AF65-F5344CB8AC3E}">
        <p14:creationId xmlns:p14="http://schemas.microsoft.com/office/powerpoint/2010/main" val="217846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02D230-9E20-4D5E-990A-01B0CEF73BFC}" type="datetimeFigureOut">
              <a:rPr lang="en-GB" smtClean="0"/>
              <a:t>13/01/2021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9AC0B3-E638-4EEF-94EF-B09FB856329E}" type="slidenum">
              <a:rPr lang="en-GB" smtClean="0"/>
              <a:t>‹#›</a:t>
            </a:fld>
            <a:endParaRPr lang="en-GB"/>
          </a:p>
        </p:txBody>
      </p:sp>
    </p:spTree>
    <p:extLst>
      <p:ext uri="{BB962C8B-B14F-4D97-AF65-F5344CB8AC3E}">
        <p14:creationId xmlns:p14="http://schemas.microsoft.com/office/powerpoint/2010/main" val="571769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02D230-9E20-4D5E-990A-01B0CEF73BFC}" type="datetimeFigureOut">
              <a:rPr lang="en-GB" smtClean="0"/>
              <a:t>13/01/2021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9AC0B3-E638-4EEF-94EF-B09FB856329E}" type="slidenum">
              <a:rPr lang="en-GB" smtClean="0"/>
              <a:t>‹#›</a:t>
            </a:fld>
            <a:endParaRPr lang="en-GB"/>
          </a:p>
        </p:txBody>
      </p:sp>
    </p:spTree>
    <p:extLst>
      <p:ext uri="{BB962C8B-B14F-4D97-AF65-F5344CB8AC3E}">
        <p14:creationId xmlns:p14="http://schemas.microsoft.com/office/powerpoint/2010/main" val="2539533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02D230-9E20-4D5E-990A-01B0CEF73BFC}" type="datetimeFigureOut">
              <a:rPr lang="en-GB" smtClean="0"/>
              <a:t>13/01/2021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9AC0B3-E638-4EEF-94EF-B09FB856329E}" type="slidenum">
              <a:rPr lang="en-GB" smtClean="0"/>
              <a:t>‹#›</a:t>
            </a:fld>
            <a:endParaRPr lang="en-GB"/>
          </a:p>
        </p:txBody>
      </p:sp>
    </p:spTree>
    <p:extLst>
      <p:ext uri="{BB962C8B-B14F-4D97-AF65-F5344CB8AC3E}">
        <p14:creationId xmlns:p14="http://schemas.microsoft.com/office/powerpoint/2010/main" val="2633647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02D230-9E20-4D5E-990A-01B0CEF73BFC}" type="datetimeFigureOut">
              <a:rPr lang="en-GB" smtClean="0"/>
              <a:t>13/01/2021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9AC0B3-E638-4EEF-94EF-B09FB856329E}" type="slidenum">
              <a:rPr lang="en-GB" smtClean="0"/>
              <a:t>‹#›</a:t>
            </a:fld>
            <a:endParaRPr lang="en-GB"/>
          </a:p>
        </p:txBody>
      </p:sp>
    </p:spTree>
    <p:extLst>
      <p:ext uri="{BB962C8B-B14F-4D97-AF65-F5344CB8AC3E}">
        <p14:creationId xmlns:p14="http://schemas.microsoft.com/office/powerpoint/2010/main" val="3322560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02D230-9E20-4D5E-990A-01B0CEF73BFC}" type="datetimeFigureOut">
              <a:rPr lang="en-GB" smtClean="0"/>
              <a:t>13/01/2021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9AC0B3-E638-4EEF-94EF-B09FB856329E}" type="slidenum">
              <a:rPr lang="en-GB" smtClean="0"/>
              <a:t>‹#›</a:t>
            </a:fld>
            <a:endParaRPr lang="en-GB"/>
          </a:p>
        </p:txBody>
      </p:sp>
    </p:spTree>
    <p:extLst>
      <p:ext uri="{BB962C8B-B14F-4D97-AF65-F5344CB8AC3E}">
        <p14:creationId xmlns:p14="http://schemas.microsoft.com/office/powerpoint/2010/main" val="401794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D02D230-9E20-4D5E-990A-01B0CEF73BFC}" type="datetimeFigureOut">
              <a:rPr lang="en-GB" smtClean="0"/>
              <a:t>13/01/2021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C9AC0B3-E638-4EEF-94EF-B09FB856329E}" type="slidenum">
              <a:rPr lang="en-GB" smtClean="0"/>
              <a:t>‹#›</a:t>
            </a:fld>
            <a:endParaRPr lang="en-GB"/>
          </a:p>
        </p:txBody>
      </p:sp>
    </p:spTree>
    <p:extLst>
      <p:ext uri="{BB962C8B-B14F-4D97-AF65-F5344CB8AC3E}">
        <p14:creationId xmlns:p14="http://schemas.microsoft.com/office/powerpoint/2010/main" val="2437692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chpr.org/mechanisms/" TargetMode="External"/><Relationship Id="rId2" Type="http://schemas.openxmlformats.org/officeDocument/2006/relationships/hyperlink" Target="http://www.achpr.org/abou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african-court.org/en/index.php/judges/current-judges" TargetMode="External"/><Relationship Id="rId2" Type="http://schemas.openxmlformats.org/officeDocument/2006/relationships/hyperlink" Target="http://en.african-court.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acerwc.africa/wp-content/uploads/2020/03/ACERWC-Periodic-State-Party-Reporting-guideline-english.pdf" TargetMode="External"/><Relationship Id="rId2" Type="http://schemas.openxmlformats.org/officeDocument/2006/relationships/hyperlink" Target="https://www.acerwc.africa/wp-content/uploads/2018/04/ACERWC-Guidelines-on-Initial-State-reports-English.pdf" TargetMode="External"/><Relationship Id="rId1" Type="http://schemas.openxmlformats.org/officeDocument/2006/relationships/slideLayout" Target="../slideLayouts/slideLayout2.xml"/><Relationship Id="rId4" Type="http://schemas.openxmlformats.org/officeDocument/2006/relationships/hyperlink" Target="https://www.acerwc.africa/reporting-tabl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acerwc.africa/wp-content/uploads/2018/07/Investigative_Mission_on_the_Situation_of_Children_with_Albinism_A4.pdf" TargetMode="External"/><Relationship Id="rId2" Type="http://schemas.openxmlformats.org/officeDocument/2006/relationships/hyperlink" Target="https://www.acerwc.africa/wp-content/uploads/2018/07/ACERWC_Guidelines_on_Investigation.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acerwc.africa/studies-research/" TargetMode="External"/><Relationship Id="rId2" Type="http://schemas.openxmlformats.org/officeDocument/2006/relationships/hyperlink" Target="https://www.acerwc.africa/general-comments/" TargetMode="External"/><Relationship Id="rId1" Type="http://schemas.openxmlformats.org/officeDocument/2006/relationships/slideLayout" Target="../slideLayouts/slideLayout2.xml"/><Relationship Id="rId4" Type="http://schemas.openxmlformats.org/officeDocument/2006/relationships/hyperlink" Target="https://www.acerwc.africa/statements-declarations/"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lawyersofafrica.org/" TargetMode="External"/><Relationship Id="rId3" Type="http://schemas.openxmlformats.org/officeDocument/2006/relationships/hyperlink" Target="http://en.african-court.org/" TargetMode="External"/><Relationship Id="rId7" Type="http://schemas.openxmlformats.org/officeDocument/2006/relationships/hyperlink" Target="http://caselaw.ihrda.org/" TargetMode="External"/><Relationship Id="rId2" Type="http://schemas.openxmlformats.org/officeDocument/2006/relationships/hyperlink" Target="http://www.achpr.org/" TargetMode="External"/><Relationship Id="rId1" Type="http://schemas.openxmlformats.org/officeDocument/2006/relationships/slideLayout" Target="../slideLayouts/slideLayout2.xml"/><Relationship Id="rId6" Type="http://schemas.openxmlformats.org/officeDocument/2006/relationships/hyperlink" Target="http://www.ihrda.org/" TargetMode="External"/><Relationship Id="rId5" Type="http://schemas.openxmlformats.org/officeDocument/2006/relationships/hyperlink" Target="https://www.au.int/" TargetMode="External"/><Relationship Id="rId4" Type="http://schemas.openxmlformats.org/officeDocument/2006/relationships/hyperlink" Target="http://www.acerwc.org/" TargetMode="External"/><Relationship Id="rId9" Type="http://schemas.openxmlformats.org/officeDocument/2006/relationships/hyperlink" Target="http://www.chr.up.ac.z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pBdVSki3yUA?feature=oembe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85968" y="4019307"/>
            <a:ext cx="9178757" cy="1630721"/>
          </a:xfrm>
        </p:spPr>
        <p:txBody>
          <a:bodyPr>
            <a:noAutofit/>
          </a:bodyPr>
          <a:lstStyle/>
          <a:p>
            <a:pPr algn="ctr">
              <a:lnSpc>
                <a:spcPct val="90000"/>
              </a:lnSpc>
            </a:pPr>
            <a:r>
              <a:rPr lang="en-GB" sz="4000" dirty="0"/>
              <a:t>The African Human Rights System: An Introduction</a:t>
            </a:r>
          </a:p>
        </p:txBody>
      </p:sp>
      <p:sp>
        <p:nvSpPr>
          <p:cNvPr id="3" name="Subtitle 2"/>
          <p:cNvSpPr>
            <a:spLocks noGrp="1"/>
          </p:cNvSpPr>
          <p:nvPr>
            <p:ph type="subTitle" idx="1"/>
          </p:nvPr>
        </p:nvSpPr>
        <p:spPr>
          <a:xfrm>
            <a:off x="985969" y="5650029"/>
            <a:ext cx="8288032" cy="469122"/>
          </a:xfrm>
        </p:spPr>
        <p:txBody>
          <a:bodyPr>
            <a:normAutofit/>
          </a:bodyPr>
          <a:lstStyle/>
          <a:p>
            <a:pPr algn="ctr"/>
            <a:r>
              <a:rPr lang="en-GB" dirty="0"/>
              <a:t> </a:t>
            </a:r>
            <a:endParaRPr lang="en-GB"/>
          </a:p>
        </p:txBody>
      </p:sp>
      <p:pic>
        <p:nvPicPr>
          <p:cNvPr id="8" name="Picture 7">
            <a:extLst>
              <a:ext uri="{FF2B5EF4-FFF2-40B4-BE49-F238E27FC236}">
                <a16:creationId xmlns:a16="http://schemas.microsoft.com/office/drawing/2014/main" id="{66BFA7AC-99F0-466C-A77B-854886F085B7}"/>
              </a:ext>
            </a:extLst>
          </p:cNvPr>
          <p:cNvPicPr>
            <a:picLocks noChangeAspect="1"/>
          </p:cNvPicPr>
          <p:nvPr/>
        </p:nvPicPr>
        <p:blipFill>
          <a:blip r:embed="rId2"/>
          <a:stretch>
            <a:fillRect/>
          </a:stretch>
        </p:blipFill>
        <p:spPr>
          <a:xfrm>
            <a:off x="985968" y="2107630"/>
            <a:ext cx="8288033" cy="1630721"/>
          </a:xfrm>
          <a:prstGeom prst="rect">
            <a:avLst/>
          </a:prstGeom>
        </p:spPr>
      </p:pic>
    </p:spTree>
    <p:extLst>
      <p:ext uri="{BB962C8B-B14F-4D97-AF65-F5344CB8AC3E}">
        <p14:creationId xmlns:p14="http://schemas.microsoft.com/office/powerpoint/2010/main" val="3486470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African Commission on Human and Peoples’ Rights</a:t>
            </a:r>
          </a:p>
        </p:txBody>
      </p:sp>
      <p:sp>
        <p:nvSpPr>
          <p:cNvPr id="3" name="Content Placeholder 2"/>
          <p:cNvSpPr>
            <a:spLocks noGrp="1"/>
          </p:cNvSpPr>
          <p:nvPr>
            <p:ph idx="1"/>
          </p:nvPr>
        </p:nvSpPr>
        <p:spPr/>
        <p:txBody>
          <a:bodyPr>
            <a:normAutofit fontScale="77500" lnSpcReduction="20000"/>
          </a:bodyPr>
          <a:lstStyle/>
          <a:p>
            <a:r>
              <a:rPr lang="en-GB" dirty="0"/>
              <a:t>Established by Article 45 of the African Charter</a:t>
            </a:r>
          </a:p>
          <a:p>
            <a:r>
              <a:rPr lang="en-GB" dirty="0"/>
              <a:t>Eleven members, appointed in their independent capacity (Article 31). Information about the current and past Commissioners can be found here: </a:t>
            </a:r>
            <a:r>
              <a:rPr lang="en-GB" dirty="0">
                <a:hlinkClick r:id="rId2"/>
              </a:rPr>
              <a:t>http://www.achpr.org/about/</a:t>
            </a:r>
            <a:endParaRPr lang="en-GB" dirty="0"/>
          </a:p>
          <a:p>
            <a:r>
              <a:rPr lang="en-GB" dirty="0"/>
              <a:t>Commissioners are part time, with a full time Secretary and staff at its headquarters in the Gambia.</a:t>
            </a:r>
          </a:p>
          <a:p>
            <a:r>
              <a:rPr lang="en-GB" dirty="0"/>
              <a:t>Sessions are now held At least one a year will be held in a country other than the Gambia. For example, the 64</a:t>
            </a:r>
            <a:r>
              <a:rPr lang="en-GB" baseline="30000" dirty="0"/>
              <a:t>th</a:t>
            </a:r>
            <a:r>
              <a:rPr lang="en-GB" dirty="0"/>
              <a:t> Ordinary Session in 2019 was held in Egypt. This enables greater local civil society participation and government engagement.</a:t>
            </a:r>
          </a:p>
          <a:p>
            <a:r>
              <a:rPr lang="en-GB" dirty="0"/>
              <a:t>The African Commission has appointed a number of Special Rapporteurs and Working Groups: </a:t>
            </a:r>
            <a:r>
              <a:rPr lang="en-GB" dirty="0">
                <a:hlinkClick r:id="rId3"/>
              </a:rPr>
              <a:t>http://www.achpr.org/mechanisms/</a:t>
            </a:r>
            <a:endParaRPr lang="en-GB" dirty="0"/>
          </a:p>
          <a:p>
            <a:pPr lvl="1"/>
            <a:r>
              <a:rPr lang="en-GB" dirty="0"/>
              <a:t>They cover a range of thematic areas (such as women, refugees, and extractive industries) as well as practicalities (e.g. Working Group on Communications)</a:t>
            </a:r>
          </a:p>
          <a:p>
            <a:pPr lvl="1"/>
            <a:r>
              <a:rPr lang="en-GB" dirty="0"/>
              <a:t>Held by individual Commissioners (as Special Rapporteurs) or a combination of Commissioners with or without external experts (e.g. Committee on the Prevention of Torture in Africa)</a:t>
            </a:r>
          </a:p>
          <a:p>
            <a:r>
              <a:rPr lang="en-GB" dirty="0"/>
              <a:t>The African Commission receives its funding from the AU (Article 44 ACHPR) but can also receive funding from other sources, including donors who support some of the programmes and work particularly of its special mechanisms.</a:t>
            </a:r>
          </a:p>
        </p:txBody>
      </p:sp>
    </p:spTree>
    <p:extLst>
      <p:ext uri="{BB962C8B-B14F-4D97-AF65-F5344CB8AC3E}">
        <p14:creationId xmlns:p14="http://schemas.microsoft.com/office/powerpoint/2010/main" val="3075925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DE984-6864-4C9C-BB8E-337955C61C8A}"/>
              </a:ext>
            </a:extLst>
          </p:cNvPr>
          <p:cNvSpPr>
            <a:spLocks noGrp="1"/>
          </p:cNvSpPr>
          <p:nvPr>
            <p:ph type="title"/>
          </p:nvPr>
        </p:nvSpPr>
        <p:spPr/>
        <p:txBody>
          <a:bodyPr/>
          <a:lstStyle/>
          <a:p>
            <a:r>
              <a:rPr lang="en-GB" dirty="0"/>
              <a:t>Engaging with civil society and other actors</a:t>
            </a:r>
          </a:p>
        </p:txBody>
      </p:sp>
      <p:sp>
        <p:nvSpPr>
          <p:cNvPr id="3" name="Content Placeholder 2">
            <a:extLst>
              <a:ext uri="{FF2B5EF4-FFF2-40B4-BE49-F238E27FC236}">
                <a16:creationId xmlns:a16="http://schemas.microsoft.com/office/drawing/2014/main" id="{22F1308E-652B-465B-B981-98F1A14E450D}"/>
              </a:ext>
            </a:extLst>
          </p:cNvPr>
          <p:cNvSpPr>
            <a:spLocks noGrp="1"/>
          </p:cNvSpPr>
          <p:nvPr>
            <p:ph idx="1"/>
          </p:nvPr>
        </p:nvSpPr>
        <p:spPr/>
        <p:txBody>
          <a:bodyPr>
            <a:normAutofit fontScale="92500" lnSpcReduction="20000"/>
          </a:bodyPr>
          <a:lstStyle/>
          <a:p>
            <a:r>
              <a:rPr lang="en-GB" dirty="0"/>
              <a:t>The African Commission has a long standing engagement with civil society and non-governmental organisations.</a:t>
            </a:r>
          </a:p>
          <a:p>
            <a:pPr lvl="1"/>
            <a:r>
              <a:rPr lang="en-GB" dirty="0"/>
              <a:t>Organisations can apply for observer status, thereby enabling them to make statements on certain items of the agenda in the public sessions and disseminate documents. In turn, organisations should submit reports to the African Commission on their activities.</a:t>
            </a:r>
          </a:p>
          <a:p>
            <a:pPr lvl="1"/>
            <a:r>
              <a:rPr lang="en-GB" dirty="0"/>
              <a:t>Resolution on the Criteria for Granting and Maintaining Observer Status to Non-Governmental Organizations working on Human and Peoples’ Rights in Africa - ACHPR/Res.361(LIX)2016</a:t>
            </a:r>
          </a:p>
          <a:p>
            <a:r>
              <a:rPr lang="en-GB" dirty="0"/>
              <a:t>The African Commission has recognised the important role that National human rights institutions (NHRIs) can play:</a:t>
            </a:r>
          </a:p>
          <a:p>
            <a:pPr lvl="1"/>
            <a:r>
              <a:rPr lang="en-GB" dirty="0"/>
              <a:t>NHRIs can apply for affiliate status with the African Commission which enable them engage with the African Commission, participate in its sessions, and commit to assisting the Commission in the promotion and protection of rights in the African Charter.</a:t>
            </a:r>
          </a:p>
          <a:p>
            <a:pPr lvl="1"/>
            <a:r>
              <a:rPr lang="en-GB" dirty="0"/>
              <a:t>Resolution on the Granting of Affiliate Status to National Human Rights Institutions and specialized human rights institutions in Africa - ACHPR/Res.370(LX)2017</a:t>
            </a:r>
          </a:p>
          <a:p>
            <a:pPr marL="0" indent="0">
              <a:buNone/>
            </a:pPr>
            <a:endParaRPr lang="en-GB" dirty="0"/>
          </a:p>
        </p:txBody>
      </p:sp>
    </p:spTree>
    <p:extLst>
      <p:ext uri="{BB962C8B-B14F-4D97-AF65-F5344CB8AC3E}">
        <p14:creationId xmlns:p14="http://schemas.microsoft.com/office/powerpoint/2010/main" val="2490645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88B77-6EFC-4ACF-AD01-51144AF6ECD0}"/>
              </a:ext>
            </a:extLst>
          </p:cNvPr>
          <p:cNvSpPr>
            <a:spLocks noGrp="1"/>
          </p:cNvSpPr>
          <p:nvPr>
            <p:ph type="title"/>
          </p:nvPr>
        </p:nvSpPr>
        <p:spPr/>
        <p:txBody>
          <a:bodyPr/>
          <a:lstStyle/>
          <a:p>
            <a:r>
              <a:rPr lang="en-GB" dirty="0"/>
              <a:t>The African Commission’s interpretive mandate</a:t>
            </a:r>
          </a:p>
        </p:txBody>
      </p:sp>
      <p:sp>
        <p:nvSpPr>
          <p:cNvPr id="3" name="Content Placeholder 2">
            <a:extLst>
              <a:ext uri="{FF2B5EF4-FFF2-40B4-BE49-F238E27FC236}">
                <a16:creationId xmlns:a16="http://schemas.microsoft.com/office/drawing/2014/main" id="{191A0797-21AD-49AA-A85E-845E8D2AA54D}"/>
              </a:ext>
            </a:extLst>
          </p:cNvPr>
          <p:cNvSpPr>
            <a:spLocks noGrp="1"/>
          </p:cNvSpPr>
          <p:nvPr>
            <p:ph idx="1"/>
          </p:nvPr>
        </p:nvSpPr>
        <p:spPr/>
        <p:txBody>
          <a:bodyPr>
            <a:normAutofit fontScale="92500"/>
          </a:bodyPr>
          <a:lstStyle/>
          <a:p>
            <a:r>
              <a:rPr lang="en-GB" dirty="0"/>
              <a:t>Article 45(3) of the African Charter requires the African Commission to ‘Interpret all the provisions of the present Charter at the request of a State Party, an institution of the AU or an African Organisation recognised by the AU’.</a:t>
            </a:r>
          </a:p>
          <a:p>
            <a:r>
              <a:rPr lang="en-GB" dirty="0"/>
              <a:t>The African Commission has interpreted the provisions of the African Charter through:</a:t>
            </a:r>
          </a:p>
          <a:p>
            <a:pPr lvl="1"/>
            <a:r>
              <a:rPr lang="en-GB" dirty="0"/>
              <a:t>Decisions on communications</a:t>
            </a:r>
          </a:p>
          <a:p>
            <a:pPr lvl="1"/>
            <a:r>
              <a:rPr lang="en-GB" dirty="0"/>
              <a:t>Adoption of Resolutions, including on thematic issues. E.g. Resolution on the Respect and the Strengthening of the Independence of the Judiciary, ACHPR/Res.21(XIX)96</a:t>
            </a:r>
          </a:p>
          <a:p>
            <a:pPr lvl="1"/>
            <a:r>
              <a:rPr lang="en-GB" dirty="0"/>
              <a:t>Adoption of Principles and Guidelines, e.g. Principles on the Decriminalisation of Petty Offences in Africa</a:t>
            </a:r>
          </a:p>
          <a:p>
            <a:pPr lvl="1"/>
            <a:r>
              <a:rPr lang="en-GB" dirty="0"/>
              <a:t>Adoption of General Comments, e.g. General Comment No.5 on the African Charter on Human and Peoples' Rights: The Right to Freedom of Movement and Residence (Article 12(1))</a:t>
            </a:r>
          </a:p>
        </p:txBody>
      </p:sp>
    </p:spTree>
    <p:extLst>
      <p:ext uri="{BB962C8B-B14F-4D97-AF65-F5344CB8AC3E}">
        <p14:creationId xmlns:p14="http://schemas.microsoft.com/office/powerpoint/2010/main" val="804585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State reporting</a:t>
            </a:r>
          </a:p>
        </p:txBody>
      </p:sp>
      <p:sp>
        <p:nvSpPr>
          <p:cNvPr id="3" name="Content Placeholder 2"/>
          <p:cNvSpPr>
            <a:spLocks noGrp="1"/>
          </p:cNvSpPr>
          <p:nvPr>
            <p:ph idx="1"/>
          </p:nvPr>
        </p:nvSpPr>
        <p:spPr>
          <a:xfrm>
            <a:off x="677334" y="1584961"/>
            <a:ext cx="8596668" cy="4456402"/>
          </a:xfrm>
        </p:spPr>
        <p:txBody>
          <a:bodyPr>
            <a:normAutofit fontScale="62500" lnSpcReduction="20000"/>
          </a:bodyPr>
          <a:lstStyle/>
          <a:p>
            <a:r>
              <a:rPr lang="en-GB" dirty="0"/>
              <a:t>Article 62: States ‘shall undertake to submit every two years, from the date the present Charter comes into force, a report on the legislative or other measures taken, with a view to giving effect to the rights and freedoms recognised and guaranteed by the present Charter’</a:t>
            </a:r>
          </a:p>
          <a:p>
            <a:r>
              <a:rPr lang="en-GB" dirty="0"/>
              <a:t>The purpose of this procedure is to ensure a ‘constructive dialogue’ between the African Commission and the State.</a:t>
            </a:r>
          </a:p>
          <a:p>
            <a:pPr lvl="1"/>
            <a:r>
              <a:rPr lang="en-GB" dirty="0"/>
              <a:t>The State produces a report</a:t>
            </a:r>
          </a:p>
          <a:p>
            <a:pPr lvl="1"/>
            <a:r>
              <a:rPr lang="en-GB" dirty="0"/>
              <a:t>The Commission asks questions of State representatives during its public session, where the State delegates will have an opportunity to respond.</a:t>
            </a:r>
          </a:p>
          <a:p>
            <a:pPr lvl="1"/>
            <a:r>
              <a:rPr lang="en-GB" dirty="0"/>
              <a:t>Written questions may follow.</a:t>
            </a:r>
          </a:p>
          <a:p>
            <a:pPr lvl="1"/>
            <a:r>
              <a:rPr lang="en-GB" dirty="0"/>
              <a:t>The African Commission will then adopt Concluding Observations providing a summary of the engagement, positive and negative aspects and recommendations for improvement.</a:t>
            </a:r>
          </a:p>
          <a:p>
            <a:pPr lvl="1"/>
            <a:r>
              <a:rPr lang="en-GB" dirty="0"/>
              <a:t>Questions will be asked about the implementation of these Concluding Observations in the next reporting cycle.</a:t>
            </a:r>
          </a:p>
          <a:p>
            <a:r>
              <a:rPr lang="en-GB" dirty="0"/>
              <a:t>Guidelines produced by the African Commission to assist States in the drafting of their reports:</a:t>
            </a:r>
          </a:p>
          <a:p>
            <a:pPr lvl="1"/>
            <a:r>
              <a:rPr lang="en-GB" dirty="0"/>
              <a:t>Guidelines for National Periodic Reports, 1989: the first set of detailed guidelines; the second a more simplified approach: Amendment of the General Guidelines for the Preparation of Periodic Reports by States Parties, 23rd Ordinary session, Banjul, The Gambia, 20-29 April 1998, DOC/OS/27 (XXIII)</a:t>
            </a:r>
          </a:p>
          <a:p>
            <a:pPr lvl="1"/>
            <a:r>
              <a:rPr lang="en-GB" dirty="0"/>
              <a:t>Additional guidelines on particular rights:</a:t>
            </a:r>
          </a:p>
          <a:p>
            <a:pPr lvl="2"/>
            <a:r>
              <a:rPr lang="en-GB" dirty="0"/>
              <a:t>State Reporting Guidelines and Principles on Articles 21 and 24 of the African Charter relating to Extractive Industries, Human Rights and the Environment</a:t>
            </a:r>
          </a:p>
          <a:p>
            <a:pPr lvl="2"/>
            <a:r>
              <a:rPr lang="en-GB" dirty="0"/>
              <a:t>Indicative Questions to State Parties in respect of Article 5 of the African Charter</a:t>
            </a:r>
          </a:p>
          <a:p>
            <a:pPr lvl="2"/>
            <a:r>
              <a:rPr lang="en-GB" dirty="0"/>
              <a:t>State Party Reporting Guidelines for Economic, Social and Cultural Rights in the African Charter on Human and Peoples' Rights (Tunis Reporting Guidelines)</a:t>
            </a:r>
          </a:p>
          <a:p>
            <a:pPr lvl="2"/>
            <a:r>
              <a:rPr lang="en-GB" dirty="0"/>
              <a:t>State Reporting under the Protocol to the African Charter on Human and Peoples’ Rights on the Rights of Women in Africa</a:t>
            </a:r>
          </a:p>
          <a:p>
            <a:endParaRPr lang="en-GB" dirty="0"/>
          </a:p>
        </p:txBody>
      </p:sp>
    </p:spTree>
    <p:extLst>
      <p:ext uri="{BB962C8B-B14F-4D97-AF65-F5344CB8AC3E}">
        <p14:creationId xmlns:p14="http://schemas.microsoft.com/office/powerpoint/2010/main" val="1782584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A93C0-C910-47BE-BF6B-9A79E0F63050}"/>
              </a:ext>
            </a:extLst>
          </p:cNvPr>
          <p:cNvSpPr>
            <a:spLocks noGrp="1"/>
          </p:cNvSpPr>
          <p:nvPr>
            <p:ph type="title"/>
          </p:nvPr>
        </p:nvSpPr>
        <p:spPr/>
        <p:txBody>
          <a:bodyPr/>
          <a:lstStyle/>
          <a:p>
            <a:r>
              <a:rPr lang="en-GB" dirty="0"/>
              <a:t>Communications</a:t>
            </a:r>
          </a:p>
        </p:txBody>
      </p:sp>
      <p:sp>
        <p:nvSpPr>
          <p:cNvPr id="3" name="Content Placeholder 2">
            <a:extLst>
              <a:ext uri="{FF2B5EF4-FFF2-40B4-BE49-F238E27FC236}">
                <a16:creationId xmlns:a16="http://schemas.microsoft.com/office/drawing/2014/main" id="{1AE5DE5A-5B1F-46B2-B0E3-74207E7BC34D}"/>
              </a:ext>
            </a:extLst>
          </p:cNvPr>
          <p:cNvSpPr>
            <a:spLocks noGrp="1"/>
          </p:cNvSpPr>
          <p:nvPr>
            <p:ph idx="1"/>
          </p:nvPr>
        </p:nvSpPr>
        <p:spPr/>
        <p:txBody>
          <a:bodyPr>
            <a:normAutofit lnSpcReduction="10000"/>
          </a:bodyPr>
          <a:lstStyle/>
          <a:p>
            <a:pPr lvl="1"/>
            <a:r>
              <a:rPr lang="en-GB" dirty="0"/>
              <a:t>Individuals, organisations or representatives of a people can submit a communication alleging a violation of the African Charter (Article 55)</a:t>
            </a:r>
          </a:p>
          <a:p>
            <a:pPr lvl="1"/>
            <a:r>
              <a:rPr lang="en-GB" dirty="0"/>
              <a:t>States can also submit a communication against other State(s) (Articles 47-54) but very few instances, see Communication 227/99, Democratic Republic of Congo v. Burundi, Rwanda and Uganda, May 2003</a:t>
            </a:r>
          </a:p>
          <a:p>
            <a:pPr lvl="1"/>
            <a:r>
              <a:rPr lang="en-GB" dirty="0"/>
              <a:t>Communications will pass through various stages:</a:t>
            </a:r>
          </a:p>
          <a:p>
            <a:pPr lvl="2"/>
            <a:r>
              <a:rPr lang="en-GB" dirty="0"/>
              <a:t>Seizure (Rules of Procedure, Rule 115)</a:t>
            </a:r>
          </a:p>
          <a:p>
            <a:pPr lvl="2"/>
            <a:r>
              <a:rPr lang="en-GB" dirty="0"/>
              <a:t>Admissibility, Article 56 of the African Charter</a:t>
            </a:r>
          </a:p>
          <a:p>
            <a:pPr lvl="2"/>
            <a:r>
              <a:rPr lang="en-GB" dirty="0"/>
              <a:t>Only if it is held admissible will the ACHPR proceed to the merits</a:t>
            </a:r>
          </a:p>
          <a:p>
            <a:pPr lvl="2"/>
            <a:r>
              <a:rPr lang="en-GB" dirty="0"/>
              <a:t>The ACHPR will then adopt a decision, with recommendations.</a:t>
            </a:r>
          </a:p>
          <a:p>
            <a:pPr lvl="2"/>
            <a:r>
              <a:rPr lang="en-GB" dirty="0"/>
              <a:t>Its Working Group on Communications will then follow up on whether those recommendations have been implemented (new Rule 125 of the ACHPR’s Rules of Procedure 2020.</a:t>
            </a:r>
          </a:p>
        </p:txBody>
      </p:sp>
    </p:spTree>
    <p:extLst>
      <p:ext uri="{BB962C8B-B14F-4D97-AF65-F5344CB8AC3E}">
        <p14:creationId xmlns:p14="http://schemas.microsoft.com/office/powerpoint/2010/main" val="3489079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African Court on Human and Peoples’ Rights</a:t>
            </a:r>
          </a:p>
        </p:txBody>
      </p:sp>
      <p:sp>
        <p:nvSpPr>
          <p:cNvPr id="3" name="Content Placeholder 2"/>
          <p:cNvSpPr>
            <a:spLocks noGrp="1"/>
          </p:cNvSpPr>
          <p:nvPr>
            <p:ph idx="1"/>
          </p:nvPr>
        </p:nvSpPr>
        <p:spPr/>
        <p:txBody>
          <a:bodyPr>
            <a:normAutofit fontScale="47500" lnSpcReduction="20000"/>
          </a:bodyPr>
          <a:lstStyle/>
          <a:p>
            <a:r>
              <a:rPr lang="en-GB" dirty="0">
                <a:hlinkClick r:id="rId2"/>
              </a:rPr>
              <a:t>http://en.african-court.org/</a:t>
            </a:r>
            <a:endParaRPr lang="en-GB" dirty="0"/>
          </a:p>
          <a:p>
            <a:r>
              <a:rPr lang="en-GB" dirty="0"/>
              <a:t>The Court is established by the Protocol to the African Charter on Human and Peoples’ Rights on the Establishment of an African Court on Human and Peoples’ Rights. This was adopted in 1998 and came into force in 2004.</a:t>
            </a:r>
          </a:p>
          <a:p>
            <a:r>
              <a:rPr lang="en-GB" dirty="0"/>
              <a:t>The Court started to operate in 2006.</a:t>
            </a:r>
          </a:p>
          <a:p>
            <a:r>
              <a:rPr lang="en-GB" dirty="0"/>
              <a:t>Who are the judges?</a:t>
            </a:r>
          </a:p>
          <a:p>
            <a:pPr lvl="1"/>
            <a:r>
              <a:rPr lang="en-GB" dirty="0"/>
              <a:t>11 independent judges ‘from among jurists of high moral character and of recognized practical, judicial or academic competence and experience in the field of human and peoples` rights’ (Article 11 of the Protocol)</a:t>
            </a:r>
          </a:p>
          <a:p>
            <a:pPr lvl="1"/>
            <a:r>
              <a:rPr lang="en-GB" dirty="0"/>
              <a:t>Their profiles can be found here: </a:t>
            </a:r>
            <a:r>
              <a:rPr lang="en-GB" dirty="0">
                <a:hlinkClick r:id="rId3"/>
              </a:rPr>
              <a:t>https://www.african-court.org/en/index.php/judges/current-judges</a:t>
            </a:r>
            <a:endParaRPr lang="en-GB" dirty="0"/>
          </a:p>
          <a:p>
            <a:r>
              <a:rPr lang="en-GB" dirty="0"/>
              <a:t>The Court has an advisory jurisdiction: Article 4 of the Protocol. A member State of the AU, the AU or its organs, or ‘any African organization recognized by the AU’, can apply to the Court for an advisory opinion on a legal matter relating to the African Charter or any other relevant human rights instrument. An ‘African organisation recognised by the AU’ does not include NGOs with observer status with the ACHPR, see </a:t>
            </a:r>
            <a:r>
              <a:rPr lang="en-GB" i="1" dirty="0"/>
              <a:t>Request For Advisory Opinion By The </a:t>
            </a:r>
            <a:r>
              <a:rPr lang="en-GB" i="1" dirty="0" err="1"/>
              <a:t>Socio·economic</a:t>
            </a:r>
            <a:r>
              <a:rPr lang="en-GB" i="1" dirty="0"/>
              <a:t> Rights And Accountability Project (SERAP) </a:t>
            </a:r>
            <a:r>
              <a:rPr lang="en-GB" dirty="0"/>
              <a:t>No, 001/2013, 26 May 2017</a:t>
            </a:r>
          </a:p>
          <a:p>
            <a:r>
              <a:rPr lang="en-GB" dirty="0"/>
              <a:t>The Court also has a contentious jurisdiction: Article 5 of the Protocol. The ACHPR can submit a case to the Court.</a:t>
            </a:r>
          </a:p>
          <a:p>
            <a:pPr lvl="1"/>
            <a:r>
              <a:rPr lang="en-GB" dirty="0"/>
              <a:t>There have been only three cases so far, given the limits of its previous Rules of Procedure, Rule 118, as to when it could submit cases to the Court. The 2020 Rules of Procedure change the circumstances but yet to see how this will be used in practice.</a:t>
            </a:r>
          </a:p>
          <a:p>
            <a:r>
              <a:rPr lang="en-GB" dirty="0"/>
              <a:t>In addition, those who can also submit a case are: a State party that has lodged a complaint to the Commission; a State Party against which the complaint has been lodged at the Commission; and a State Party whose citizen is a victim of human rights violations, and African intergovernmental organisations. No cases so far have been submitted by these actors</a:t>
            </a:r>
          </a:p>
          <a:p>
            <a:r>
              <a:rPr lang="en-GB" dirty="0"/>
              <a:t>Article 5(3) permits individuals or NGOs with observer status with the ACHPR to submit a case to the Court directly but only if the State against whom the application is addressed has made an additional declaration under Article 34(6) of the Protocol accepting the jurisdiction of the Court in such matters.</a:t>
            </a:r>
          </a:p>
          <a:p>
            <a:pPr lvl="1"/>
            <a:r>
              <a:rPr lang="en-GB" dirty="0"/>
              <a:t>This has been a particularly contentious article. Only ten States have made such a declaration (Benin, Burkina Faso, Côte d’Ivoire, the Gambia, Ghana, Malawi, Mali, Rwanda, Tanzania, and Tunisia). Four States have subsequently withdrawn this declaration: Benin, Cote d’Ivoire, Tanzania and Rwanda.</a:t>
            </a:r>
          </a:p>
          <a:p>
            <a:pPr marL="0" indent="0">
              <a:buNone/>
            </a:pPr>
            <a:endParaRPr lang="en-GB" dirty="0"/>
          </a:p>
        </p:txBody>
      </p:sp>
    </p:spTree>
    <p:extLst>
      <p:ext uri="{BB962C8B-B14F-4D97-AF65-F5344CB8AC3E}">
        <p14:creationId xmlns:p14="http://schemas.microsoft.com/office/powerpoint/2010/main" val="2622500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DA9A3-812C-4002-9538-49C5EC74C506}"/>
              </a:ext>
            </a:extLst>
          </p:cNvPr>
          <p:cNvSpPr>
            <a:spLocks noGrp="1"/>
          </p:cNvSpPr>
          <p:nvPr>
            <p:ph type="title"/>
          </p:nvPr>
        </p:nvSpPr>
        <p:spPr/>
        <p:txBody>
          <a:bodyPr/>
          <a:lstStyle/>
          <a:p>
            <a:r>
              <a:rPr lang="en-GB" dirty="0"/>
              <a:t>The African Charter on the Rights and Welfare of the Child (ACRWC)</a:t>
            </a:r>
          </a:p>
        </p:txBody>
      </p:sp>
      <p:sp>
        <p:nvSpPr>
          <p:cNvPr id="3" name="Content Placeholder 2">
            <a:extLst>
              <a:ext uri="{FF2B5EF4-FFF2-40B4-BE49-F238E27FC236}">
                <a16:creationId xmlns:a16="http://schemas.microsoft.com/office/drawing/2014/main" id="{04EE54D8-5D68-4A5D-B95B-66541754FFE3}"/>
              </a:ext>
            </a:extLst>
          </p:cNvPr>
          <p:cNvSpPr>
            <a:spLocks noGrp="1"/>
          </p:cNvSpPr>
          <p:nvPr>
            <p:ph idx="1"/>
          </p:nvPr>
        </p:nvSpPr>
        <p:spPr/>
        <p:txBody>
          <a:bodyPr>
            <a:normAutofit fontScale="77500" lnSpcReduction="20000"/>
          </a:bodyPr>
          <a:lstStyle/>
          <a:p>
            <a:r>
              <a:rPr lang="en-GB" dirty="0"/>
              <a:t>The ACRWC was adopted in 1990 and came into force on 29 November 1999.</a:t>
            </a:r>
          </a:p>
          <a:p>
            <a:r>
              <a:rPr lang="en-GB" dirty="0"/>
              <a:t>It provides for an independent African Committee of Experts on the Rights and Welfare of the Child (ACERWC) of 11 members</a:t>
            </a:r>
          </a:p>
          <a:p>
            <a:r>
              <a:rPr lang="en-GB" dirty="0"/>
              <a:t>The Committee has a promotional and protective mandate (Articles 32-46 ACRWC)</a:t>
            </a:r>
          </a:p>
          <a:p>
            <a:r>
              <a:rPr lang="en-GB" dirty="0"/>
              <a:t>There is a State reporting mechanism under the ACRWC:</a:t>
            </a:r>
          </a:p>
          <a:p>
            <a:pPr lvl="1"/>
            <a:r>
              <a:rPr lang="en-GB" dirty="0"/>
              <a:t>States are required to submit a report within two years of the entry into force, and then every three years, on the measures taken to give effect to the Charter</a:t>
            </a:r>
          </a:p>
          <a:p>
            <a:pPr lvl="1"/>
            <a:r>
              <a:rPr lang="en-GB" dirty="0"/>
              <a:t>The reports should indicate the progress made as well as any factors and difficulties in fulfilling the obligations</a:t>
            </a:r>
          </a:p>
          <a:p>
            <a:pPr lvl="1"/>
            <a:r>
              <a:rPr lang="en-GB" dirty="0"/>
              <a:t>Guidelines have been produced by the Committee to assist States in drafting their reports:</a:t>
            </a:r>
          </a:p>
          <a:p>
            <a:pPr lvl="2"/>
            <a:r>
              <a:rPr lang="en-GB" dirty="0"/>
              <a:t>Guidelines for Submitting Initial Reports: </a:t>
            </a:r>
            <a:r>
              <a:rPr lang="en-GB" dirty="0">
                <a:hlinkClick r:id="rId2"/>
              </a:rPr>
              <a:t>https://www.acerwc.africa/wp-content/uploads/2018/04/ACERWC-Guidelines-on-Initial-State-reports-English.pdf</a:t>
            </a:r>
            <a:endParaRPr lang="en-GB" dirty="0"/>
          </a:p>
          <a:p>
            <a:pPr lvl="2"/>
            <a:r>
              <a:rPr lang="en-GB" dirty="0"/>
              <a:t>Guidelines on the Form and Content of Periodic State Reports: </a:t>
            </a:r>
            <a:r>
              <a:rPr lang="en-GB" dirty="0">
                <a:hlinkClick r:id="rId3"/>
              </a:rPr>
              <a:t>https://www.acerwc.africa/wp-content/uploads/2020/03/ACERWC-Periodic-State-Party-Reporting-guideline-english.pdf</a:t>
            </a:r>
            <a:r>
              <a:rPr lang="en-GB" dirty="0"/>
              <a:t> </a:t>
            </a:r>
          </a:p>
          <a:p>
            <a:pPr lvl="1"/>
            <a:r>
              <a:rPr lang="en-GB" dirty="0"/>
              <a:t>The Committee will adopt Concluding Observations on the State report. You can find some examples here: </a:t>
            </a:r>
            <a:r>
              <a:rPr lang="en-GB" dirty="0">
                <a:hlinkClick r:id="rId4"/>
              </a:rPr>
              <a:t>https://www.acerwc.africa/reporting-table/</a:t>
            </a:r>
            <a:endParaRPr lang="en-GB" dirty="0"/>
          </a:p>
        </p:txBody>
      </p:sp>
    </p:spTree>
    <p:extLst>
      <p:ext uri="{BB962C8B-B14F-4D97-AF65-F5344CB8AC3E}">
        <p14:creationId xmlns:p14="http://schemas.microsoft.com/office/powerpoint/2010/main" val="3976002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7631D-E0A2-4E8B-9670-6D18DC727E8B}"/>
              </a:ext>
            </a:extLst>
          </p:cNvPr>
          <p:cNvSpPr>
            <a:spLocks noGrp="1"/>
          </p:cNvSpPr>
          <p:nvPr>
            <p:ph type="title"/>
          </p:nvPr>
        </p:nvSpPr>
        <p:spPr/>
        <p:txBody>
          <a:bodyPr/>
          <a:lstStyle/>
          <a:p>
            <a:r>
              <a:rPr lang="en-GB" dirty="0"/>
              <a:t>ACERWC: Communications and investigations</a:t>
            </a:r>
          </a:p>
        </p:txBody>
      </p:sp>
      <p:sp>
        <p:nvSpPr>
          <p:cNvPr id="3" name="Content Placeholder 2">
            <a:extLst>
              <a:ext uri="{FF2B5EF4-FFF2-40B4-BE49-F238E27FC236}">
                <a16:creationId xmlns:a16="http://schemas.microsoft.com/office/drawing/2014/main" id="{25C56610-30C5-4DF9-8F6E-9BEFFA571804}"/>
              </a:ext>
            </a:extLst>
          </p:cNvPr>
          <p:cNvSpPr>
            <a:spLocks noGrp="1"/>
          </p:cNvSpPr>
          <p:nvPr>
            <p:ph idx="1"/>
          </p:nvPr>
        </p:nvSpPr>
        <p:spPr/>
        <p:txBody>
          <a:bodyPr>
            <a:normAutofit fontScale="92500" lnSpcReduction="20000"/>
          </a:bodyPr>
          <a:lstStyle/>
          <a:p>
            <a:r>
              <a:rPr lang="en-GB" dirty="0"/>
              <a:t>Communications:</a:t>
            </a:r>
          </a:p>
          <a:p>
            <a:pPr lvl="1"/>
            <a:r>
              <a:rPr lang="en-GB" dirty="0"/>
              <a:t>The ACERWC can receive a communication, alleging violations of the ACRWC, from an individual, group or non-governmental organisation recognised by the AU, a State or the UN</a:t>
            </a:r>
          </a:p>
          <a:p>
            <a:r>
              <a:rPr lang="en-GB" dirty="0"/>
              <a:t>Investigations:</a:t>
            </a:r>
          </a:p>
          <a:p>
            <a:pPr lvl="1"/>
            <a:r>
              <a:rPr lang="en-GB" dirty="0"/>
              <a:t>The Committee can undertake an investigation in a State where rights of the Charter have been alleged to have been violated (Article 45 ACRWC)</a:t>
            </a:r>
          </a:p>
          <a:p>
            <a:pPr lvl="1"/>
            <a:r>
              <a:rPr lang="en-GB" dirty="0"/>
              <a:t>The Committee has produced Guidelines on the Conduct of Investigations:</a:t>
            </a:r>
          </a:p>
          <a:p>
            <a:pPr lvl="2"/>
            <a:r>
              <a:rPr lang="en-GB" dirty="0">
                <a:hlinkClick r:id="rId2"/>
              </a:rPr>
              <a:t>https://www.acerwc.africa/wp-content/uploads/2018/07/ACERWC_Guidelines_on_Investigation.pdf</a:t>
            </a:r>
            <a:endParaRPr lang="en-GB" dirty="0"/>
          </a:p>
          <a:p>
            <a:pPr lvl="1"/>
            <a:r>
              <a:rPr lang="en-GB" dirty="0"/>
              <a:t>It visits the State and subsequently adopts a report on its findings. See for example, its 2016 report on its visit to Tanzania to examine allegations of violations against children with albinism: </a:t>
            </a:r>
            <a:r>
              <a:rPr lang="en-GB" dirty="0">
                <a:hlinkClick r:id="rId3"/>
              </a:rPr>
              <a:t>https://www.acerwc.africa/wp-content/uploads/2018/07/Investigative_Mission_on_the_Situation_of_Children_with_Albinism_A4.pdf</a:t>
            </a:r>
            <a:endParaRPr lang="en-GB" dirty="0"/>
          </a:p>
          <a:p>
            <a:pPr lvl="1"/>
            <a:endParaRPr lang="en-GB" dirty="0"/>
          </a:p>
          <a:p>
            <a:endParaRPr lang="en-GB" dirty="0"/>
          </a:p>
        </p:txBody>
      </p:sp>
    </p:spTree>
    <p:extLst>
      <p:ext uri="{BB962C8B-B14F-4D97-AF65-F5344CB8AC3E}">
        <p14:creationId xmlns:p14="http://schemas.microsoft.com/office/powerpoint/2010/main" val="3688496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71ECE-B56E-4EAB-AC5E-46506EB362D8}"/>
              </a:ext>
            </a:extLst>
          </p:cNvPr>
          <p:cNvSpPr>
            <a:spLocks noGrp="1"/>
          </p:cNvSpPr>
          <p:nvPr>
            <p:ph type="title"/>
          </p:nvPr>
        </p:nvSpPr>
        <p:spPr/>
        <p:txBody>
          <a:bodyPr/>
          <a:lstStyle/>
          <a:p>
            <a:r>
              <a:rPr lang="en-GB" dirty="0"/>
              <a:t>ACERWC: Special Procedures and Interpretive Mandate</a:t>
            </a:r>
          </a:p>
        </p:txBody>
      </p:sp>
      <p:sp>
        <p:nvSpPr>
          <p:cNvPr id="3" name="Content Placeholder 2">
            <a:extLst>
              <a:ext uri="{FF2B5EF4-FFF2-40B4-BE49-F238E27FC236}">
                <a16:creationId xmlns:a16="http://schemas.microsoft.com/office/drawing/2014/main" id="{9881DF25-B28D-4235-ABE7-A7D9306590DF}"/>
              </a:ext>
            </a:extLst>
          </p:cNvPr>
          <p:cNvSpPr>
            <a:spLocks noGrp="1"/>
          </p:cNvSpPr>
          <p:nvPr>
            <p:ph idx="1"/>
          </p:nvPr>
        </p:nvSpPr>
        <p:spPr/>
        <p:txBody>
          <a:bodyPr>
            <a:normAutofit fontScale="40000" lnSpcReduction="20000"/>
          </a:bodyPr>
          <a:lstStyle/>
          <a:p>
            <a:r>
              <a:rPr lang="en-GB" dirty="0"/>
              <a:t>The Committee has ten rapporteurs working on particular themes:</a:t>
            </a:r>
          </a:p>
          <a:p>
            <a:pPr lvl="1"/>
            <a:r>
              <a:rPr lang="en-GB" dirty="0"/>
              <a:t>Violence against children;</a:t>
            </a:r>
          </a:p>
          <a:p>
            <a:pPr lvl="1"/>
            <a:r>
              <a:rPr lang="en-GB" dirty="0"/>
              <a:t>Children and Armed Conflict;</a:t>
            </a:r>
          </a:p>
          <a:p>
            <a:pPr lvl="1"/>
            <a:r>
              <a:rPr lang="en-GB" dirty="0"/>
              <a:t>Birth Registration, Name and Nationality;</a:t>
            </a:r>
          </a:p>
          <a:p>
            <a:pPr lvl="1"/>
            <a:r>
              <a:rPr lang="en-GB" dirty="0"/>
              <a:t>Child marriage and Other Harmful Practices;</a:t>
            </a:r>
          </a:p>
          <a:p>
            <a:pPr lvl="1"/>
            <a:r>
              <a:rPr lang="en-GB" dirty="0"/>
              <a:t>Child Participation;</a:t>
            </a:r>
          </a:p>
          <a:p>
            <a:pPr lvl="1"/>
            <a:r>
              <a:rPr lang="en-GB" dirty="0"/>
              <a:t>Children in Vulnerable Situations;</a:t>
            </a:r>
          </a:p>
          <a:p>
            <a:pPr lvl="1"/>
            <a:r>
              <a:rPr lang="en-GB" dirty="0"/>
              <a:t>Health, Welfare and Development;</a:t>
            </a:r>
          </a:p>
          <a:p>
            <a:pPr lvl="1"/>
            <a:r>
              <a:rPr lang="en-GB" dirty="0"/>
              <a:t>Children on the Move;</a:t>
            </a:r>
          </a:p>
          <a:p>
            <a:pPr lvl="1"/>
            <a:r>
              <a:rPr lang="en-GB" dirty="0"/>
              <a:t>Children in Conflict with the Law Parental Responsibilities and Child Responsibilities;</a:t>
            </a:r>
          </a:p>
          <a:p>
            <a:pPr lvl="1"/>
            <a:r>
              <a:rPr lang="en-GB" dirty="0"/>
              <a:t>Education;</a:t>
            </a:r>
          </a:p>
          <a:p>
            <a:r>
              <a:rPr lang="en-GB" dirty="0"/>
              <a:t>It has also appointed Working Groups on Children’s Rights and Business; Children’s Rights and Climate Change; and Implementation of Decisions and Recommendation</a:t>
            </a:r>
          </a:p>
          <a:p>
            <a:r>
              <a:rPr lang="en-GB" dirty="0"/>
              <a:t>It also has an interpretative mandate. It achieves this through:</a:t>
            </a:r>
          </a:p>
          <a:p>
            <a:pPr lvl="1"/>
            <a:r>
              <a:rPr lang="en-GB" dirty="0"/>
              <a:t>Adoption of General Comments on particular treaty provisions. See e.g. General Comment on Article 22 of the ACRWC: Children in Situations of Conflict: </a:t>
            </a:r>
            <a:r>
              <a:rPr lang="en-GB" dirty="0">
                <a:hlinkClick r:id="rId2"/>
              </a:rPr>
              <a:t>https://www.acerwc.africa/general-comments/</a:t>
            </a:r>
            <a:endParaRPr lang="en-GB" dirty="0"/>
          </a:p>
          <a:p>
            <a:pPr lvl="1"/>
            <a:r>
              <a:rPr lang="en-GB" dirty="0"/>
              <a:t>It undertakes studies on thematic issues, on its own initiative or at the request of others, see e.g. Study on Mapping Children on the Move in Africa: </a:t>
            </a:r>
            <a:r>
              <a:rPr lang="en-GB" dirty="0">
                <a:hlinkClick r:id="rId3"/>
              </a:rPr>
              <a:t>https://www.acerwc.africa/studies-research/</a:t>
            </a:r>
            <a:r>
              <a:rPr lang="en-GB" dirty="0"/>
              <a:t> </a:t>
            </a:r>
          </a:p>
          <a:p>
            <a:pPr lvl="1"/>
            <a:r>
              <a:rPr lang="en-GB" dirty="0"/>
              <a:t>It can also adopt declarations, see Declaration on Ending Child Marriage in Africa, </a:t>
            </a:r>
            <a:r>
              <a:rPr lang="en-GB" dirty="0">
                <a:hlinkClick r:id="rId4"/>
              </a:rPr>
              <a:t>https://www.acerwc.africa/statements-declarations/</a:t>
            </a:r>
            <a:endParaRPr lang="en-GB" dirty="0"/>
          </a:p>
          <a:p>
            <a:pPr lvl="1"/>
            <a:endParaRPr lang="en-GB" dirty="0"/>
          </a:p>
        </p:txBody>
      </p:sp>
    </p:spTree>
    <p:extLst>
      <p:ext uri="{BB962C8B-B14F-4D97-AF65-F5344CB8AC3E}">
        <p14:creationId xmlns:p14="http://schemas.microsoft.com/office/powerpoint/2010/main" val="2975300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Websites</a:t>
            </a:r>
            <a:endParaRPr lang="en-GB" dirty="0"/>
          </a:p>
        </p:txBody>
      </p:sp>
      <p:sp>
        <p:nvSpPr>
          <p:cNvPr id="3" name="Content Placeholder 2"/>
          <p:cNvSpPr>
            <a:spLocks noGrp="1"/>
          </p:cNvSpPr>
          <p:nvPr>
            <p:ph idx="1"/>
          </p:nvPr>
        </p:nvSpPr>
        <p:spPr/>
        <p:txBody>
          <a:bodyPr/>
          <a:lstStyle/>
          <a:p>
            <a:r>
              <a:rPr lang="en-GB" dirty="0"/>
              <a:t>African Commission on Human and Peoples’ Rights: </a:t>
            </a:r>
            <a:r>
              <a:rPr lang="en-GB" dirty="0">
                <a:hlinkClick r:id="rId2"/>
              </a:rPr>
              <a:t>www.achpr.org</a:t>
            </a:r>
            <a:endParaRPr lang="en-GB" dirty="0"/>
          </a:p>
          <a:p>
            <a:r>
              <a:rPr lang="en-GB" dirty="0"/>
              <a:t>African Court on Human and Peoples’ Rights: </a:t>
            </a:r>
            <a:r>
              <a:rPr lang="en-GB" dirty="0">
                <a:hlinkClick r:id="rId3"/>
              </a:rPr>
              <a:t>http://en.african-court.org/</a:t>
            </a:r>
            <a:endParaRPr lang="en-GB" dirty="0"/>
          </a:p>
          <a:p>
            <a:r>
              <a:rPr lang="en-GB" dirty="0"/>
              <a:t>African Committee of Experts on the Rights and Welfare of the Child: </a:t>
            </a:r>
            <a:r>
              <a:rPr lang="en-GB" dirty="0">
                <a:hlinkClick r:id="rId4"/>
              </a:rPr>
              <a:t>http://www.acerwc.org/</a:t>
            </a:r>
            <a:endParaRPr lang="en-GB" dirty="0"/>
          </a:p>
          <a:p>
            <a:r>
              <a:rPr lang="en-GB" dirty="0"/>
              <a:t>African Union: </a:t>
            </a:r>
            <a:r>
              <a:rPr lang="en-GB" dirty="0">
                <a:hlinkClick r:id="rId5"/>
              </a:rPr>
              <a:t>https://www.au.int/</a:t>
            </a:r>
            <a:endParaRPr lang="en-GB" dirty="0"/>
          </a:p>
          <a:p>
            <a:r>
              <a:rPr lang="en-GB" dirty="0"/>
              <a:t>CSOs:</a:t>
            </a:r>
          </a:p>
          <a:p>
            <a:pPr lvl="1"/>
            <a:r>
              <a:rPr lang="en-GB" dirty="0"/>
              <a:t>Institute for Human Rights and Development in Africa: </a:t>
            </a:r>
            <a:r>
              <a:rPr lang="en-GB" dirty="0">
                <a:hlinkClick r:id="rId6"/>
              </a:rPr>
              <a:t>http://www.ihrda.org/</a:t>
            </a:r>
            <a:r>
              <a:rPr lang="en-GB" dirty="0"/>
              <a:t> (see in particular their Case Law Analyser: </a:t>
            </a:r>
            <a:r>
              <a:rPr lang="en-GB" dirty="0">
                <a:hlinkClick r:id="rId7"/>
              </a:rPr>
              <a:t>http://caselaw.ihrda.org/</a:t>
            </a:r>
            <a:endParaRPr lang="en-GB" dirty="0"/>
          </a:p>
          <a:p>
            <a:pPr lvl="1"/>
            <a:r>
              <a:rPr lang="en-GB" dirty="0"/>
              <a:t>Pan African Lawyers Union (PALU): </a:t>
            </a:r>
            <a:r>
              <a:rPr lang="en-GB" dirty="0">
                <a:hlinkClick r:id="rId8"/>
              </a:rPr>
              <a:t>http://lawyersofafrica.org/</a:t>
            </a:r>
            <a:endParaRPr lang="en-GB" dirty="0"/>
          </a:p>
          <a:p>
            <a:pPr lvl="1"/>
            <a:r>
              <a:rPr lang="en-GB" dirty="0"/>
              <a:t>Human Rights Centre, University of Pretoria: </a:t>
            </a:r>
            <a:r>
              <a:rPr lang="en-GB" dirty="0">
                <a:hlinkClick r:id="rId9"/>
              </a:rPr>
              <a:t>http://www.chr.up.ac.za/</a:t>
            </a:r>
            <a:endParaRPr lang="en-GB" dirty="0"/>
          </a:p>
          <a:p>
            <a:pPr marL="457200" lvl="1" indent="0">
              <a:buNone/>
            </a:pPr>
            <a:endParaRPr lang="en-GB" dirty="0"/>
          </a:p>
        </p:txBody>
      </p:sp>
    </p:spTree>
    <p:extLst>
      <p:ext uri="{BB962C8B-B14F-4D97-AF65-F5344CB8AC3E}">
        <p14:creationId xmlns:p14="http://schemas.microsoft.com/office/powerpoint/2010/main" val="860180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African human rights system in historical context</a:t>
            </a:r>
          </a:p>
        </p:txBody>
      </p:sp>
      <p:sp>
        <p:nvSpPr>
          <p:cNvPr id="3" name="Content Placeholder 2"/>
          <p:cNvSpPr>
            <a:spLocks noGrp="1"/>
          </p:cNvSpPr>
          <p:nvPr>
            <p:ph idx="1"/>
          </p:nvPr>
        </p:nvSpPr>
        <p:spPr/>
        <p:txBody>
          <a:bodyPr>
            <a:normAutofit/>
          </a:bodyPr>
          <a:lstStyle/>
          <a:p>
            <a:r>
              <a:rPr lang="en-GB" dirty="0"/>
              <a:t>Organisation of African Unity (OAU):</a:t>
            </a:r>
          </a:p>
          <a:p>
            <a:pPr lvl="1"/>
            <a:r>
              <a:rPr lang="en-GB" dirty="0"/>
              <a:t>Charter of the Organisation of African Unity, adopted in 1963.</a:t>
            </a:r>
          </a:p>
          <a:p>
            <a:pPr lvl="1"/>
            <a:r>
              <a:rPr lang="en-GB" dirty="0"/>
              <a:t>African Charter on Human and Peoples’ Rights, adopted 1981 and came into force in 1986</a:t>
            </a:r>
          </a:p>
          <a:p>
            <a:pPr lvl="1"/>
            <a:r>
              <a:rPr lang="en-GB" dirty="0"/>
              <a:t>Secretariat in Banjul, the Gambia</a:t>
            </a:r>
          </a:p>
          <a:p>
            <a:pPr lvl="1"/>
            <a:r>
              <a:rPr lang="en-GB" dirty="0"/>
              <a:t>Initially only established a Commission on Human and Peoples’ Rights</a:t>
            </a:r>
          </a:p>
          <a:p>
            <a:r>
              <a:rPr lang="en-GB" dirty="0"/>
              <a:t>African Charter on the Rights and Welfare of the Child, adopted 1990, into force in 1999</a:t>
            </a:r>
          </a:p>
          <a:p>
            <a:pPr lvl="1"/>
            <a:r>
              <a:rPr lang="en-GB" dirty="0"/>
              <a:t>Provides for an African Committee of Experts on the Rights and Welfare of the Child (ACERWC)</a:t>
            </a:r>
          </a:p>
        </p:txBody>
      </p:sp>
    </p:spTree>
    <p:extLst>
      <p:ext uri="{BB962C8B-B14F-4D97-AF65-F5344CB8AC3E}">
        <p14:creationId xmlns:p14="http://schemas.microsoft.com/office/powerpoint/2010/main" val="3782628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4A46-A135-4BF8-A216-8C9FF6544563}"/>
              </a:ext>
            </a:extLst>
          </p:cNvPr>
          <p:cNvSpPr>
            <a:spLocks noGrp="1"/>
          </p:cNvSpPr>
          <p:nvPr>
            <p:ph type="title"/>
          </p:nvPr>
        </p:nvSpPr>
        <p:spPr>
          <a:xfrm>
            <a:off x="677334" y="609600"/>
            <a:ext cx="8596668" cy="207038"/>
          </a:xfrm>
        </p:spPr>
        <p:txBody>
          <a:bodyPr>
            <a:normAutofit fontScale="90000"/>
          </a:bodyPr>
          <a:lstStyle/>
          <a:p>
            <a:r>
              <a:rPr lang="en-GB" dirty="0"/>
              <a:t> </a:t>
            </a:r>
          </a:p>
        </p:txBody>
      </p:sp>
      <p:sp>
        <p:nvSpPr>
          <p:cNvPr id="3" name="Content Placeholder 2">
            <a:extLst>
              <a:ext uri="{FF2B5EF4-FFF2-40B4-BE49-F238E27FC236}">
                <a16:creationId xmlns:a16="http://schemas.microsoft.com/office/drawing/2014/main" id="{CFA17879-1218-44EA-85B8-D229045998AD}"/>
              </a:ext>
            </a:extLst>
          </p:cNvPr>
          <p:cNvSpPr>
            <a:spLocks noGrp="1"/>
          </p:cNvSpPr>
          <p:nvPr>
            <p:ph idx="1"/>
          </p:nvPr>
        </p:nvSpPr>
        <p:spPr>
          <a:xfrm>
            <a:off x="677334" y="1023677"/>
            <a:ext cx="8596668" cy="5017685"/>
          </a:xfrm>
        </p:spPr>
        <p:txBody>
          <a:bodyPr>
            <a:normAutofit fontScale="77500" lnSpcReduction="20000"/>
          </a:bodyPr>
          <a:lstStyle/>
          <a:p>
            <a:pPr marL="342900" marR="0" lvl="0" indent="-342900" algn="l" defTabSz="457200" rtl="0" eaLnBrk="1" fontAlgn="auto" latinLnBrk="0" hangingPunct="1">
              <a:lnSpc>
                <a:spcPct val="100000"/>
              </a:lnSpc>
              <a:spcBef>
                <a:spcPts val="1000"/>
              </a:spcBef>
              <a:spcAft>
                <a:spcPts val="0"/>
              </a:spcAft>
              <a:buClr>
                <a:srgbClr val="F0A22E"/>
              </a:buClr>
              <a:buSzPct val="80000"/>
              <a:buFont typeface="Wingdings 3" charset="2"/>
              <a:buChar char=""/>
              <a:tabLst/>
              <a:defRPr/>
            </a:pPr>
            <a:r>
              <a:rPr kumimoji="0" lang="en-GB" sz="11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Protocol on the Establishment of an African Court on Human and Peoples’ Rights, 1998, came into force in 2004 and Court operational in November 2006</a:t>
            </a:r>
          </a:p>
          <a:p>
            <a:pPr lvl="1" indent="-342900">
              <a:buClr>
                <a:srgbClr val="F0A22E"/>
              </a:buClr>
              <a:defRPr/>
            </a:pPr>
            <a:r>
              <a:rPr lang="en-GB" sz="900" dirty="0">
                <a:solidFill>
                  <a:prstClr val="black">
                    <a:lumMod val="75000"/>
                    <a:lumOff val="25000"/>
                  </a:prstClr>
                </a:solidFill>
                <a:latin typeface="Trebuchet MS" panose="020B0603020202020204"/>
              </a:rPr>
              <a:t>Establishes an African Court to ‘complement’ the protective mandate of the African Commission</a:t>
            </a:r>
          </a:p>
          <a:p>
            <a:pPr lvl="1" indent="-342900">
              <a:buClr>
                <a:srgbClr val="F0A22E"/>
              </a:buClr>
              <a:defRPr/>
            </a:pPr>
            <a:r>
              <a:rPr kumimoji="0" lang="en-GB" sz="9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11 judges</a:t>
            </a:r>
          </a:p>
          <a:p>
            <a:pPr lvl="1" indent="-342900">
              <a:buClr>
                <a:srgbClr val="F0A22E"/>
              </a:buClr>
              <a:defRPr/>
            </a:pPr>
            <a:r>
              <a:rPr kumimoji="0" lang="en-GB" sz="9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Registry in Arusha, </a:t>
            </a:r>
            <a:r>
              <a:rPr lang="en-GB" sz="900" dirty="0">
                <a:solidFill>
                  <a:prstClr val="black">
                    <a:lumMod val="75000"/>
                    <a:lumOff val="25000"/>
                  </a:prstClr>
                </a:solidFill>
                <a:latin typeface="Trebuchet MS" panose="020B0603020202020204"/>
              </a:rPr>
              <a:t>Tanzania</a:t>
            </a:r>
            <a:endParaRPr kumimoji="0" lang="en-GB" sz="9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1000"/>
              </a:spcBef>
              <a:spcAft>
                <a:spcPts val="0"/>
              </a:spcAft>
              <a:buClr>
                <a:srgbClr val="F0A22E"/>
              </a:buClr>
              <a:buSzPct val="80000"/>
              <a:buFont typeface="Wingdings 3" charset="2"/>
              <a:buChar char=""/>
              <a:tabLst/>
              <a:defRPr/>
            </a:pPr>
            <a:r>
              <a:rPr kumimoji="0" lang="en-GB" sz="11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In 2001 the Organisation of African Unity became the African Union (AU)</a:t>
            </a:r>
          </a:p>
          <a:p>
            <a:pPr lvl="1" indent="-342900">
              <a:buClr>
                <a:srgbClr val="F0A22E"/>
              </a:buClr>
              <a:defRPr/>
            </a:pPr>
            <a:r>
              <a:rPr lang="en-GB" sz="900" dirty="0">
                <a:solidFill>
                  <a:prstClr val="black">
                    <a:lumMod val="75000"/>
                    <a:lumOff val="25000"/>
                  </a:prstClr>
                </a:solidFill>
                <a:latin typeface="Trebuchet MS" panose="020B0603020202020204"/>
              </a:rPr>
              <a:t>The founding treaty of the AU: the </a:t>
            </a:r>
            <a:r>
              <a:rPr kumimoji="0" lang="en-GB" sz="9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Constitutive Act</a:t>
            </a:r>
          </a:p>
          <a:p>
            <a:pPr lvl="1" indent="-342900">
              <a:buClr>
                <a:srgbClr val="F0A22E"/>
              </a:buClr>
              <a:defRPr/>
            </a:pPr>
            <a:r>
              <a:rPr lang="en-GB" sz="900" dirty="0">
                <a:solidFill>
                  <a:prstClr val="black">
                    <a:lumMod val="75000"/>
                    <a:lumOff val="25000"/>
                  </a:prstClr>
                </a:solidFill>
                <a:latin typeface="Trebuchet MS" panose="020B0603020202020204"/>
              </a:rPr>
              <a:t>Contains more express provisions on human rights</a:t>
            </a:r>
          </a:p>
          <a:p>
            <a:pPr lvl="1"/>
            <a:r>
              <a:rPr lang="en-GB" sz="900" dirty="0"/>
              <a:t>Headquarters in Addis Ababa, Ethiopia </a:t>
            </a:r>
          </a:p>
          <a:p>
            <a:pPr lvl="1"/>
            <a:r>
              <a:rPr lang="en-GB" sz="900" dirty="0"/>
              <a:t>Article 5 of the Constitutive Act provides for the organs of the African Union: Assembly of Heads of State and Government, Executive Council, and Permanent Representatives Committee, Pan African Parliament, Economic Social and Cultural Council (ECOSOCC)</a:t>
            </a:r>
          </a:p>
          <a:p>
            <a:pPr lvl="1" indent="-342900">
              <a:buClr>
                <a:srgbClr val="F0A22E"/>
              </a:buClr>
              <a:defRPr/>
            </a:pPr>
            <a:r>
              <a:rPr kumimoji="0" lang="en-GB" sz="9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https://au.int/</a:t>
            </a:r>
          </a:p>
          <a:p>
            <a:pPr marL="342900" marR="0" lvl="0" indent="-342900" algn="l" defTabSz="457200" rtl="0" eaLnBrk="1" fontAlgn="auto" latinLnBrk="0" hangingPunct="1">
              <a:lnSpc>
                <a:spcPct val="100000"/>
              </a:lnSpc>
              <a:spcBef>
                <a:spcPts val="1000"/>
              </a:spcBef>
              <a:spcAft>
                <a:spcPts val="0"/>
              </a:spcAft>
              <a:buClr>
                <a:srgbClr val="F0A22E"/>
              </a:buClr>
              <a:buSzPct val="80000"/>
              <a:buFont typeface="Wingdings 3" charset="2"/>
              <a:buChar char=""/>
              <a:tabLst/>
              <a:defRPr/>
            </a:pPr>
            <a:r>
              <a:rPr lang="en-GB" sz="1100" dirty="0">
                <a:solidFill>
                  <a:prstClr val="black">
                    <a:lumMod val="75000"/>
                    <a:lumOff val="25000"/>
                  </a:prstClr>
                </a:solidFill>
                <a:latin typeface="Trebuchet MS" panose="020B0603020202020204"/>
              </a:rPr>
              <a:t>Other human rights-related AU treaties:</a:t>
            </a:r>
          </a:p>
          <a:p>
            <a:pPr lvl="1" indent="-342900">
              <a:buClr>
                <a:srgbClr val="F0A22E"/>
              </a:buClr>
              <a:defRPr/>
            </a:pPr>
            <a:r>
              <a:rPr lang="en-GB" sz="900" dirty="0">
                <a:solidFill>
                  <a:prstClr val="black">
                    <a:lumMod val="75000"/>
                    <a:lumOff val="25000"/>
                  </a:prstClr>
                </a:solidFill>
                <a:latin typeface="Trebuchet MS" panose="020B0603020202020204"/>
              </a:rPr>
              <a:t>AU Convention Governing Specific Aspects of Refugee Problems in Africa, 1969, in force in 1974</a:t>
            </a:r>
          </a:p>
          <a:p>
            <a:pPr lvl="1" indent="-342900">
              <a:buClr>
                <a:srgbClr val="F0A22E"/>
              </a:buClr>
              <a:defRPr/>
            </a:pPr>
            <a:r>
              <a:rPr lang="en-GB" sz="900" dirty="0">
                <a:solidFill>
                  <a:prstClr val="black">
                    <a:lumMod val="75000"/>
                    <a:lumOff val="25000"/>
                  </a:prstClr>
                </a:solidFill>
              </a:rPr>
              <a:t>Protocol on the Rights of Women in Africa, adopted 2003, into force in 2005</a:t>
            </a:r>
          </a:p>
          <a:p>
            <a:pPr lvl="1" indent="-342900">
              <a:buClr>
                <a:srgbClr val="F0A22E"/>
              </a:buClr>
              <a:defRPr/>
            </a:pPr>
            <a:r>
              <a:rPr lang="en-GB" sz="900" dirty="0">
                <a:solidFill>
                  <a:prstClr val="black">
                    <a:lumMod val="75000"/>
                    <a:lumOff val="25000"/>
                  </a:prstClr>
                </a:solidFill>
              </a:rPr>
              <a:t>African Youth Charter, adopted 2006, into force in August 2009</a:t>
            </a:r>
          </a:p>
          <a:p>
            <a:pPr lvl="1" indent="-342900">
              <a:buClr>
                <a:srgbClr val="F0A22E"/>
              </a:buClr>
              <a:defRPr/>
            </a:pPr>
            <a:r>
              <a:rPr lang="en-GB" sz="900" dirty="0">
                <a:solidFill>
                  <a:prstClr val="black">
                    <a:lumMod val="75000"/>
                    <a:lumOff val="25000"/>
                  </a:prstClr>
                </a:solidFill>
              </a:rPr>
              <a:t>African Union Convention for the Protection and Assistance of Internally Displaced Persons in Africa (Kampala Convention), adopted in 2009, came into force December 2012</a:t>
            </a:r>
          </a:p>
          <a:p>
            <a:pPr lvl="1" indent="-342900">
              <a:buClr>
                <a:srgbClr val="F0A22E"/>
              </a:buClr>
              <a:defRPr/>
            </a:pPr>
            <a:r>
              <a:rPr lang="en-GB" sz="900" dirty="0">
                <a:solidFill>
                  <a:prstClr val="black">
                    <a:lumMod val="75000"/>
                    <a:lumOff val="25000"/>
                  </a:prstClr>
                </a:solidFill>
              </a:rPr>
              <a:t>African Charter on Democracy, Elections and Governance, adopted 2011, into force in 2012</a:t>
            </a:r>
          </a:p>
          <a:p>
            <a:pPr lvl="1" indent="-342900">
              <a:buClr>
                <a:srgbClr val="F0A22E"/>
              </a:buClr>
              <a:defRPr/>
            </a:pPr>
            <a:r>
              <a:rPr lang="en-GB" sz="900" dirty="0">
                <a:solidFill>
                  <a:prstClr val="black">
                    <a:lumMod val="75000"/>
                    <a:lumOff val="25000"/>
                  </a:prstClr>
                </a:solidFill>
              </a:rPr>
              <a:t>Statute on the Establishment of Legal Aid Fund for the African Union Human Rights Organs, adopted in January 2016</a:t>
            </a:r>
          </a:p>
          <a:p>
            <a:pPr lvl="1" indent="-342900">
              <a:buClr>
                <a:srgbClr val="F0A22E"/>
              </a:buClr>
              <a:defRPr/>
            </a:pPr>
            <a:r>
              <a:rPr lang="en-GB" sz="900" dirty="0">
                <a:solidFill>
                  <a:prstClr val="black">
                    <a:lumMod val="75000"/>
                    <a:lumOff val="25000"/>
                  </a:prstClr>
                </a:solidFill>
                <a:latin typeface="Trebuchet MS" panose="020B0603020202020204"/>
              </a:rPr>
              <a:t>Protocol to the African Charter on Human and Peoples’ Rights on the Rights of Older Persons in Africa, adopted in January 2016, not yet in force</a:t>
            </a:r>
          </a:p>
          <a:p>
            <a:pPr lvl="1" indent="-342900">
              <a:buClr>
                <a:srgbClr val="F0A22E"/>
              </a:buClr>
              <a:defRPr/>
            </a:pPr>
            <a:r>
              <a:rPr lang="en-GB" sz="900" dirty="0">
                <a:solidFill>
                  <a:prstClr val="black">
                    <a:lumMod val="75000"/>
                    <a:lumOff val="25000"/>
                  </a:prstClr>
                </a:solidFill>
                <a:latin typeface="Trebuchet MS" panose="020B0603020202020204"/>
              </a:rPr>
              <a:t>Protocol to the Treaty Establishing the African Economic Community Relating to Free Movement of Persons, Right of Residence and Right of Establishment, adopted January 2018, not yet in force</a:t>
            </a:r>
          </a:p>
          <a:p>
            <a:pPr lvl="1" indent="-342900">
              <a:buClr>
                <a:srgbClr val="F0A22E"/>
              </a:buClr>
              <a:defRPr/>
            </a:pPr>
            <a:r>
              <a:rPr kumimoji="0" lang="en-GB" sz="11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Protocol to the African Charter on Human and Peoples' Rights on the Rights of Persons with Disabilities in Africa</a:t>
            </a:r>
            <a:r>
              <a:rPr kumimoji="0" lang="en-GB" sz="9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adopted January 2019, not yet in force</a:t>
            </a:r>
          </a:p>
          <a:p>
            <a:pPr marL="342900" marR="0" lvl="0" indent="-342900" algn="l" defTabSz="457200" rtl="0" eaLnBrk="1" fontAlgn="auto" latinLnBrk="0" hangingPunct="1">
              <a:lnSpc>
                <a:spcPct val="100000"/>
              </a:lnSpc>
              <a:spcBef>
                <a:spcPts val="1000"/>
              </a:spcBef>
              <a:spcAft>
                <a:spcPts val="0"/>
              </a:spcAft>
              <a:buClr>
                <a:srgbClr val="F0A22E"/>
              </a:buClr>
              <a:buSzPct val="80000"/>
              <a:buFont typeface="Wingdings 3" charset="2"/>
              <a:buChar char=""/>
              <a:tabLst/>
              <a:defRPr/>
            </a:pPr>
            <a:r>
              <a:rPr kumimoji="0" lang="en-GB" sz="11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The regional economic communities also have courts, e.g. East African Court of Justice.</a:t>
            </a:r>
          </a:p>
          <a:p>
            <a:endParaRPr lang="en-GB" dirty="0"/>
          </a:p>
        </p:txBody>
      </p:sp>
    </p:spTree>
    <p:extLst>
      <p:ext uri="{BB962C8B-B14F-4D97-AF65-F5344CB8AC3E}">
        <p14:creationId xmlns:p14="http://schemas.microsoft.com/office/powerpoint/2010/main" val="119430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0ADF5-8A2A-4D35-B390-71A2EFEC5960}"/>
              </a:ext>
            </a:extLst>
          </p:cNvPr>
          <p:cNvSpPr>
            <a:spLocks noGrp="1"/>
          </p:cNvSpPr>
          <p:nvPr>
            <p:ph type="title"/>
          </p:nvPr>
        </p:nvSpPr>
        <p:spPr>
          <a:xfrm>
            <a:off x="677334" y="609600"/>
            <a:ext cx="8596668" cy="1550988"/>
          </a:xfrm>
        </p:spPr>
        <p:txBody>
          <a:bodyPr>
            <a:normAutofit fontScale="90000"/>
          </a:bodyPr>
          <a:lstStyle/>
          <a:p>
            <a:r>
              <a:rPr lang="en-GB" dirty="0"/>
              <a:t>A brief introduction to the African Commission on Human and Peoples’ Rights by its current Chair, Prof Solomon Dersso</a:t>
            </a:r>
          </a:p>
        </p:txBody>
      </p:sp>
      <p:pic>
        <p:nvPicPr>
          <p:cNvPr id="3" name="Online Media 2" title="Deeper look at the work of the African Commission of Human and People's Rights">
            <a:hlinkClick r:id="" action="ppaction://media"/>
            <a:extLst>
              <a:ext uri="{FF2B5EF4-FFF2-40B4-BE49-F238E27FC236}">
                <a16:creationId xmlns:a16="http://schemas.microsoft.com/office/drawing/2014/main" id="{0E12273A-1B7E-4357-A491-070E313D58D2}"/>
              </a:ext>
            </a:extLst>
          </p:cNvPr>
          <p:cNvPicPr>
            <a:picLocks noRot="1" noChangeAspect="1"/>
          </p:cNvPicPr>
          <p:nvPr>
            <a:videoFile r:link="rId1"/>
          </p:nvPr>
        </p:nvPicPr>
        <p:blipFill>
          <a:blip r:embed="rId3"/>
          <a:stretch>
            <a:fillRect/>
          </a:stretch>
        </p:blipFill>
        <p:spPr>
          <a:xfrm>
            <a:off x="4826000" y="2711450"/>
            <a:ext cx="2540000" cy="1435100"/>
          </a:xfrm>
          <a:prstGeom prst="rect">
            <a:avLst/>
          </a:prstGeom>
        </p:spPr>
      </p:pic>
      <p:sp>
        <p:nvSpPr>
          <p:cNvPr id="5" name="Content Placeholder 4">
            <a:extLst>
              <a:ext uri="{FF2B5EF4-FFF2-40B4-BE49-F238E27FC236}">
                <a16:creationId xmlns:a16="http://schemas.microsoft.com/office/drawing/2014/main" id="{B05D7F9B-8547-42B6-9EE6-331A2927F759}"/>
              </a:ext>
            </a:extLst>
          </p:cNvPr>
          <p:cNvSpPr>
            <a:spLocks noGrp="1"/>
          </p:cNvSpPr>
          <p:nvPr>
            <p:ph idx="1"/>
          </p:nvPr>
        </p:nvSpPr>
        <p:spPr>
          <a:xfrm>
            <a:off x="677334" y="2259106"/>
            <a:ext cx="8291854" cy="3782256"/>
          </a:xfrm>
        </p:spPr>
        <p:txBody>
          <a:bodyPr/>
          <a:lstStyle/>
          <a:p>
            <a:r>
              <a:rPr lang="en-GB" dirty="0"/>
              <a:t>See this introduction by </a:t>
            </a:r>
            <a:r>
              <a:rPr lang="en-GB"/>
              <a:t>Prof Dersso</a:t>
            </a:r>
            <a:endParaRPr lang="en-GB" dirty="0"/>
          </a:p>
        </p:txBody>
      </p:sp>
    </p:spTree>
    <p:extLst>
      <p:ext uri="{BB962C8B-B14F-4D97-AF65-F5344CB8AC3E}">
        <p14:creationId xmlns:p14="http://schemas.microsoft.com/office/powerpoint/2010/main" val="408165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36320"/>
          </a:xfrm>
        </p:spPr>
        <p:txBody>
          <a:bodyPr/>
          <a:lstStyle/>
          <a:p>
            <a:r>
              <a:rPr lang="en-GB" dirty="0"/>
              <a:t>The Rights in the African Charter</a:t>
            </a:r>
          </a:p>
        </p:txBody>
      </p:sp>
      <p:sp>
        <p:nvSpPr>
          <p:cNvPr id="3" name="Content Placeholder 2"/>
          <p:cNvSpPr>
            <a:spLocks noGrp="1"/>
          </p:cNvSpPr>
          <p:nvPr>
            <p:ph idx="1"/>
          </p:nvPr>
        </p:nvSpPr>
        <p:spPr>
          <a:xfrm>
            <a:off x="677334" y="1524001"/>
            <a:ext cx="8596668" cy="4517362"/>
          </a:xfrm>
        </p:spPr>
        <p:txBody>
          <a:bodyPr>
            <a:normAutofit fontScale="77500" lnSpcReduction="20000"/>
          </a:bodyPr>
          <a:lstStyle/>
          <a:p>
            <a:r>
              <a:rPr lang="en-GB" dirty="0"/>
              <a:t>The African Charter on Human and Peoples’ Rights</a:t>
            </a:r>
          </a:p>
          <a:p>
            <a:pPr lvl="1"/>
            <a:r>
              <a:rPr lang="en-GB" dirty="0"/>
              <a:t>Under Article 1 States have an obligation to take legislative and other measures to give effect to rights in the Charter. This is an important underpinning provision</a:t>
            </a:r>
          </a:p>
          <a:p>
            <a:r>
              <a:rPr lang="en-GB" dirty="0"/>
              <a:t>There is a wide range of rights in the Charter:</a:t>
            </a:r>
          </a:p>
          <a:p>
            <a:pPr lvl="1"/>
            <a:r>
              <a:rPr lang="en-GB" dirty="0"/>
              <a:t>non-discrimination and equality before and equal protection of the law (Articles 2 and 3);</a:t>
            </a:r>
          </a:p>
          <a:p>
            <a:pPr lvl="1"/>
            <a:r>
              <a:rPr lang="en-GB" dirty="0"/>
              <a:t>right to life (Article 4);</a:t>
            </a:r>
          </a:p>
          <a:p>
            <a:pPr lvl="1"/>
            <a:r>
              <a:rPr lang="en-GB" dirty="0"/>
              <a:t>freedom from torture and other forms of ill-treatment and prohibition of slavery (Article 5);</a:t>
            </a:r>
          </a:p>
          <a:p>
            <a:pPr lvl="1"/>
            <a:r>
              <a:rPr lang="en-GB" dirty="0"/>
              <a:t>Right to liberty and security of the person, and prohibition on arbitrary detention (Article 6);</a:t>
            </a:r>
          </a:p>
          <a:p>
            <a:pPr lvl="1"/>
            <a:r>
              <a:rPr lang="en-GB" dirty="0"/>
              <a:t>Right to fair trial (Article 7);</a:t>
            </a:r>
          </a:p>
          <a:p>
            <a:pPr lvl="1"/>
            <a:r>
              <a:rPr lang="en-GB" dirty="0"/>
              <a:t>Freedom of conscience and to profess and practice religion (Article 8)</a:t>
            </a:r>
          </a:p>
          <a:p>
            <a:pPr lvl="1"/>
            <a:r>
              <a:rPr lang="en-GB" dirty="0"/>
              <a:t>Right to receive information and to freedom of expression (Article 9)</a:t>
            </a:r>
          </a:p>
          <a:p>
            <a:pPr lvl="1"/>
            <a:r>
              <a:rPr lang="en-GB" dirty="0"/>
              <a:t>Right to freedom of association (Article 10)</a:t>
            </a:r>
          </a:p>
          <a:p>
            <a:pPr lvl="1"/>
            <a:r>
              <a:rPr lang="en-GB" dirty="0"/>
              <a:t>Right to freedom of assembly (Article 11)</a:t>
            </a:r>
          </a:p>
          <a:p>
            <a:pPr lvl="1"/>
            <a:r>
              <a:rPr lang="en-GB" dirty="0"/>
              <a:t>Right to freedom of movement, including right to seek and gain asylum and prohibition on mass expulsion (Article 12)</a:t>
            </a:r>
          </a:p>
          <a:p>
            <a:pPr lvl="1"/>
            <a:r>
              <a:rPr lang="en-GB" dirty="0"/>
              <a:t>Right to participate in government (Article 13)</a:t>
            </a:r>
          </a:p>
          <a:p>
            <a:pPr lvl="1"/>
            <a:r>
              <a:rPr lang="en-GB" dirty="0"/>
              <a:t>Right to property (Article 14)</a:t>
            </a:r>
          </a:p>
          <a:p>
            <a:pPr lvl="1"/>
            <a:endParaRPr lang="en-GB" dirty="0"/>
          </a:p>
        </p:txBody>
      </p:sp>
    </p:spTree>
    <p:extLst>
      <p:ext uri="{BB962C8B-B14F-4D97-AF65-F5344CB8AC3E}">
        <p14:creationId xmlns:p14="http://schemas.microsoft.com/office/powerpoint/2010/main" val="3343353464"/>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A6B5A-239A-4703-994E-A91A9FB2EA58}"/>
              </a:ext>
            </a:extLst>
          </p:cNvPr>
          <p:cNvSpPr>
            <a:spLocks noGrp="1"/>
          </p:cNvSpPr>
          <p:nvPr>
            <p:ph type="title"/>
          </p:nvPr>
        </p:nvSpPr>
        <p:spPr/>
        <p:txBody>
          <a:bodyPr/>
          <a:lstStyle/>
          <a:p>
            <a:r>
              <a:rPr lang="en-GB" dirty="0"/>
              <a:t>Rights in the African Charter….</a:t>
            </a:r>
          </a:p>
        </p:txBody>
      </p:sp>
      <p:sp>
        <p:nvSpPr>
          <p:cNvPr id="3" name="Content Placeholder 2">
            <a:extLst>
              <a:ext uri="{FF2B5EF4-FFF2-40B4-BE49-F238E27FC236}">
                <a16:creationId xmlns:a16="http://schemas.microsoft.com/office/drawing/2014/main" id="{AC1F0A0D-82DE-4ED1-A02B-B1FBF0A3568C}"/>
              </a:ext>
            </a:extLst>
          </p:cNvPr>
          <p:cNvSpPr>
            <a:spLocks noGrp="1"/>
          </p:cNvSpPr>
          <p:nvPr>
            <p:ph idx="1"/>
          </p:nvPr>
        </p:nvSpPr>
        <p:spPr/>
        <p:txBody>
          <a:bodyPr>
            <a:normAutofit/>
          </a:bodyPr>
          <a:lstStyle/>
          <a:p>
            <a:r>
              <a:rPr lang="en-GB" dirty="0"/>
              <a:t>Right to work (Article 15)</a:t>
            </a:r>
          </a:p>
          <a:p>
            <a:r>
              <a:rPr lang="en-GB" dirty="0"/>
              <a:t>Right to best attainable physical and mental health (Article 16)</a:t>
            </a:r>
          </a:p>
          <a:p>
            <a:r>
              <a:rPr lang="en-GB" dirty="0"/>
              <a:t>Right to education, to take part in cultural life of community, and protection of morals and traditional values (Article 17)</a:t>
            </a:r>
          </a:p>
          <a:p>
            <a:r>
              <a:rPr lang="en-GB" dirty="0"/>
              <a:t>Protection of family, elimination of discrimination against women and protection of rights of women and child, ‘aged’ and persons with disabilities (Article 18)</a:t>
            </a:r>
          </a:p>
        </p:txBody>
      </p:sp>
    </p:spTree>
    <p:extLst>
      <p:ext uri="{BB962C8B-B14F-4D97-AF65-F5344CB8AC3E}">
        <p14:creationId xmlns:p14="http://schemas.microsoft.com/office/powerpoint/2010/main" val="256349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BCFC2-2E07-4D6B-9457-CBAE990C81AF}"/>
              </a:ext>
            </a:extLst>
          </p:cNvPr>
          <p:cNvSpPr>
            <a:spLocks noGrp="1"/>
          </p:cNvSpPr>
          <p:nvPr>
            <p:ph type="title"/>
          </p:nvPr>
        </p:nvSpPr>
        <p:spPr/>
        <p:txBody>
          <a:bodyPr/>
          <a:lstStyle/>
          <a:p>
            <a:r>
              <a:rPr lang="en-GB" dirty="0"/>
              <a:t>Rights in the African Charter…</a:t>
            </a:r>
          </a:p>
        </p:txBody>
      </p:sp>
      <p:sp>
        <p:nvSpPr>
          <p:cNvPr id="3" name="Content Placeholder 2">
            <a:extLst>
              <a:ext uri="{FF2B5EF4-FFF2-40B4-BE49-F238E27FC236}">
                <a16:creationId xmlns:a16="http://schemas.microsoft.com/office/drawing/2014/main" id="{E239E030-FDBC-4374-8EFA-A857114A04AD}"/>
              </a:ext>
            </a:extLst>
          </p:cNvPr>
          <p:cNvSpPr>
            <a:spLocks noGrp="1"/>
          </p:cNvSpPr>
          <p:nvPr>
            <p:ph idx="1"/>
          </p:nvPr>
        </p:nvSpPr>
        <p:spPr/>
        <p:txBody>
          <a:bodyPr>
            <a:normAutofit/>
          </a:bodyPr>
          <a:lstStyle/>
          <a:p>
            <a:r>
              <a:rPr lang="en-GB" dirty="0"/>
              <a:t>Peoples’ Rights: an extensive list of rights, which is often seen as unusual, when compared with other human rights treaties. These rights are:</a:t>
            </a:r>
          </a:p>
          <a:p>
            <a:pPr lvl="1"/>
            <a:r>
              <a:rPr lang="en-GB" dirty="0"/>
              <a:t>All peoples are equal (Article 19)</a:t>
            </a:r>
          </a:p>
          <a:p>
            <a:pPr lvl="1"/>
            <a:r>
              <a:rPr lang="en-GB" dirty="0"/>
              <a:t>The right to self-determination and rights for colonized and oppressed peoples in their liberation struggles (Article 20)</a:t>
            </a:r>
          </a:p>
          <a:p>
            <a:pPr lvl="1"/>
            <a:r>
              <a:rPr lang="en-GB" dirty="0"/>
              <a:t>A people’s right to freely dispose of wealth and natural resources, to lawful recovery of property and appropriate compensation, and the obligation of the State to eliminate all forms of foreign exploitation (Article 21)</a:t>
            </a:r>
          </a:p>
          <a:p>
            <a:pPr lvl="1"/>
            <a:r>
              <a:rPr lang="en-GB" dirty="0"/>
              <a:t>The right of a people to development (Article 22)</a:t>
            </a:r>
          </a:p>
          <a:p>
            <a:pPr lvl="1"/>
            <a:r>
              <a:rPr lang="en-GB" dirty="0"/>
              <a:t>The right of a people to national and international peace and security and the State obligation not to engage in subversive activities (Article 23)</a:t>
            </a:r>
          </a:p>
          <a:p>
            <a:pPr lvl="1"/>
            <a:r>
              <a:rPr lang="en-GB" dirty="0"/>
              <a:t>The right of a people to a general satisfactory environment (Article 24)</a:t>
            </a:r>
          </a:p>
        </p:txBody>
      </p:sp>
    </p:spTree>
    <p:extLst>
      <p:ext uri="{BB962C8B-B14F-4D97-AF65-F5344CB8AC3E}">
        <p14:creationId xmlns:p14="http://schemas.microsoft.com/office/powerpoint/2010/main" val="2053979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990FD-39A6-4C3A-AEDC-B265B6569BDB}"/>
              </a:ext>
            </a:extLst>
          </p:cNvPr>
          <p:cNvSpPr>
            <a:spLocks noGrp="1"/>
          </p:cNvSpPr>
          <p:nvPr>
            <p:ph type="title"/>
          </p:nvPr>
        </p:nvSpPr>
        <p:spPr/>
        <p:txBody>
          <a:bodyPr/>
          <a:lstStyle/>
          <a:p>
            <a:r>
              <a:rPr lang="en-GB" dirty="0"/>
              <a:t>Additional points and individual duties</a:t>
            </a:r>
          </a:p>
        </p:txBody>
      </p:sp>
      <p:sp>
        <p:nvSpPr>
          <p:cNvPr id="3" name="Content Placeholder 2">
            <a:extLst>
              <a:ext uri="{FF2B5EF4-FFF2-40B4-BE49-F238E27FC236}">
                <a16:creationId xmlns:a16="http://schemas.microsoft.com/office/drawing/2014/main" id="{36A1B18F-F8C9-4DA5-B6D5-A1FF8EB0B7BD}"/>
              </a:ext>
            </a:extLst>
          </p:cNvPr>
          <p:cNvSpPr>
            <a:spLocks noGrp="1"/>
          </p:cNvSpPr>
          <p:nvPr>
            <p:ph idx="1"/>
          </p:nvPr>
        </p:nvSpPr>
        <p:spPr>
          <a:xfrm>
            <a:off x="677334" y="2160589"/>
            <a:ext cx="8596668" cy="4087811"/>
          </a:xfrm>
        </p:spPr>
        <p:txBody>
          <a:bodyPr>
            <a:normAutofit fontScale="77500" lnSpcReduction="20000"/>
          </a:bodyPr>
          <a:lstStyle/>
          <a:p>
            <a:r>
              <a:rPr lang="en-GB" dirty="0"/>
              <a:t>The State has an obligation to promote respect for the rights through education (Article 25)</a:t>
            </a:r>
          </a:p>
          <a:p>
            <a:r>
              <a:rPr lang="en-GB" dirty="0"/>
              <a:t>The State has an obligation to guarantee the independence of the courts and to allow establishment of national institutions for human rights (Article 26)</a:t>
            </a:r>
          </a:p>
          <a:p>
            <a:r>
              <a:rPr lang="en-GB" dirty="0"/>
              <a:t>The Charter contains several articles on individual duties. This is also seen as an unusual feature of the Charter.</a:t>
            </a:r>
          </a:p>
          <a:p>
            <a:pPr lvl="1"/>
            <a:r>
              <a:rPr lang="en-GB" dirty="0"/>
              <a:t>These are contained in Articles 27-29</a:t>
            </a:r>
          </a:p>
          <a:p>
            <a:pPr lvl="1"/>
            <a:r>
              <a:rPr lang="en-GB" dirty="0"/>
              <a:t>These provisions have been little used. However, with respect to Article 27(2), the African Commission and African Court have held ‘[t]he only legitimate reasons for limitations to the rights and freedoms of the Charter are found in article 27(2) ...’.  The rights in the ACHPR are therefore to be ‘exercised with due regard to the rights of others, collective security, morality and common interest’ (Communications 105/93, 128/94, 130/94 and 152/96, Media Rights Agenda, Constitutional Rights Project, Media Rights Agenda and Constitutional Rights Project v Nigeria, October 1998, paras 68 and 69. Before the African Court, see African Court on Human and Peoples’ Rights, In the Matter of </a:t>
            </a:r>
            <a:r>
              <a:rPr lang="en-GB" dirty="0" err="1"/>
              <a:t>Lohe</a:t>
            </a:r>
            <a:r>
              <a:rPr lang="en-GB" dirty="0"/>
              <a:t>́ Issa </a:t>
            </a:r>
            <a:r>
              <a:rPr lang="en-GB" dirty="0" err="1"/>
              <a:t>Konate</a:t>
            </a:r>
            <a:r>
              <a:rPr lang="en-GB" dirty="0"/>
              <a:t>́ v. Burkina Faso, Application No. 004/2013, Judgment on the Merits, 5 December 2014, para 134). </a:t>
            </a:r>
          </a:p>
          <a:p>
            <a:r>
              <a:rPr lang="en-GB" dirty="0"/>
              <a:t>Unlike other human rights treaties, there is no derogation clause in the Charter, which usually enables States to derogate from certain rights during times of war or other public emergency. The African Commission has held that:</a:t>
            </a:r>
          </a:p>
          <a:p>
            <a:pPr marL="800100" lvl="2" indent="0">
              <a:buNone/>
            </a:pPr>
            <a:r>
              <a:rPr lang="en-GB" dirty="0"/>
              <a:t>‘The African Charter, unlike other human rights instruments, does not allow for State parties to derogate from their treaty obligations during emergency situations. Thus, even a civil war … cannot be used as an excuse by the State violating or permitting violations of rights in the African Charter’ (Communication </a:t>
            </a:r>
            <a:r>
              <a:rPr lang="fr-FR" dirty="0"/>
              <a:t>74/92 </a:t>
            </a:r>
            <a:r>
              <a:rPr lang="fr-FR" i="1" dirty="0"/>
              <a:t>Commission nationale des droits de l'Homme et des libertés v Chad)</a:t>
            </a:r>
            <a:endParaRPr lang="en-GB" i="1" dirty="0"/>
          </a:p>
          <a:p>
            <a:endParaRPr lang="en-GB" dirty="0"/>
          </a:p>
        </p:txBody>
      </p:sp>
    </p:spTree>
    <p:extLst>
      <p:ext uri="{BB962C8B-B14F-4D97-AF65-F5344CB8AC3E}">
        <p14:creationId xmlns:p14="http://schemas.microsoft.com/office/powerpoint/2010/main" val="1645647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670EE-7C3E-426E-B046-35A6ECCAEB3F}"/>
              </a:ext>
            </a:extLst>
          </p:cNvPr>
          <p:cNvSpPr>
            <a:spLocks noGrp="1"/>
          </p:cNvSpPr>
          <p:nvPr>
            <p:ph type="title"/>
          </p:nvPr>
        </p:nvSpPr>
        <p:spPr/>
        <p:txBody>
          <a:bodyPr/>
          <a:lstStyle/>
          <a:p>
            <a:pPr algn="ctr"/>
            <a:r>
              <a:rPr lang="en-GB" dirty="0"/>
              <a:t>The organs and mechanisms of the African Charter</a:t>
            </a:r>
          </a:p>
        </p:txBody>
      </p:sp>
    </p:spTree>
    <p:extLst>
      <p:ext uri="{BB962C8B-B14F-4D97-AF65-F5344CB8AC3E}">
        <p14:creationId xmlns:p14="http://schemas.microsoft.com/office/powerpoint/2010/main" val="859989623"/>
      </p:ext>
    </p:extLst>
  </p:cSld>
  <p:clrMapOvr>
    <a:masterClrMapping/>
  </p:clrMapOvr>
</p:sld>
</file>

<file path=ppt/theme/theme1.xml><?xml version="1.0" encoding="utf-8"?>
<a:theme xmlns:a="http://schemas.openxmlformats.org/drawingml/2006/main" name="Facet">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169</TotalTime>
  <Words>3544</Words>
  <Application>Microsoft Office PowerPoint</Application>
  <PresentationFormat>Widescreen</PresentationFormat>
  <Paragraphs>177</Paragraphs>
  <Slides>19</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Trebuchet MS</vt:lpstr>
      <vt:lpstr>Wingdings 3</vt:lpstr>
      <vt:lpstr>Facet</vt:lpstr>
      <vt:lpstr>The African Human Rights System: An Introduction</vt:lpstr>
      <vt:lpstr>The African human rights system in historical context</vt:lpstr>
      <vt:lpstr> </vt:lpstr>
      <vt:lpstr>A brief introduction to the African Commission on Human and Peoples’ Rights by its current Chair, Prof Solomon Dersso</vt:lpstr>
      <vt:lpstr>The Rights in the African Charter</vt:lpstr>
      <vt:lpstr>Rights in the African Charter….</vt:lpstr>
      <vt:lpstr>Rights in the African Charter…</vt:lpstr>
      <vt:lpstr>Additional points and individual duties</vt:lpstr>
      <vt:lpstr>The organs and mechanisms of the African Charter</vt:lpstr>
      <vt:lpstr>The African Commission on Human and Peoples’ Rights</vt:lpstr>
      <vt:lpstr>Engaging with civil society and other actors</vt:lpstr>
      <vt:lpstr>The African Commission’s interpretive mandate</vt:lpstr>
      <vt:lpstr>State reporting</vt:lpstr>
      <vt:lpstr>Communications</vt:lpstr>
      <vt:lpstr>The African Court on Human and Peoples’ Rights</vt:lpstr>
      <vt:lpstr>The African Charter on the Rights and Welfare of the Child (ACRWC)</vt:lpstr>
      <vt:lpstr>ACERWC: Communications and investigations</vt:lpstr>
      <vt:lpstr>ACERWC: Special Procedures and Interpretive Mandate</vt:lpstr>
      <vt:lpstr>Websites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African Human Rights System: An Introduction</dc:title>
  <dc:creator>Rachel Murray</dc:creator>
  <cp:lastModifiedBy>Rachel Murray</cp:lastModifiedBy>
  <cp:revision>23</cp:revision>
  <dcterms:created xsi:type="dcterms:W3CDTF">2020-10-29T14:36:29Z</dcterms:created>
  <dcterms:modified xsi:type="dcterms:W3CDTF">2021-01-13T10:31:09Z</dcterms:modified>
</cp:coreProperties>
</file>